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5"/>
  </p:notesMasterIdLst>
  <p:sldIdLst>
    <p:sldId id="256" r:id="rId6"/>
    <p:sldId id="320" r:id="rId7"/>
    <p:sldId id="257" r:id="rId8"/>
    <p:sldId id="289" r:id="rId9"/>
    <p:sldId id="312" r:id="rId10"/>
    <p:sldId id="313" r:id="rId11"/>
    <p:sldId id="314" r:id="rId12"/>
    <p:sldId id="315" r:id="rId13"/>
    <p:sldId id="316" r:id="rId14"/>
    <p:sldId id="305" r:id="rId15"/>
    <p:sldId id="258" r:id="rId16"/>
    <p:sldId id="259" r:id="rId17"/>
    <p:sldId id="307" r:id="rId18"/>
    <p:sldId id="278" r:id="rId19"/>
    <p:sldId id="276" r:id="rId20"/>
    <p:sldId id="319" r:id="rId21"/>
    <p:sldId id="265" r:id="rId22"/>
    <p:sldId id="291" r:id="rId23"/>
    <p:sldId id="287" r:id="rId24"/>
    <p:sldId id="269" r:id="rId25"/>
    <p:sldId id="280" r:id="rId26"/>
    <p:sldId id="298" r:id="rId27"/>
    <p:sldId id="274" r:id="rId28"/>
    <p:sldId id="299" r:id="rId29"/>
    <p:sldId id="306" r:id="rId30"/>
    <p:sldId id="301" r:id="rId31"/>
    <p:sldId id="300" r:id="rId32"/>
    <p:sldId id="302" r:id="rId33"/>
    <p:sldId id="308" r:id="rId34"/>
    <p:sldId id="304" r:id="rId35"/>
    <p:sldId id="279" r:id="rId36"/>
    <p:sldId id="261" r:id="rId37"/>
    <p:sldId id="267" r:id="rId38"/>
    <p:sldId id="275" r:id="rId39"/>
    <p:sldId id="284" r:id="rId40"/>
    <p:sldId id="268" r:id="rId41"/>
    <p:sldId id="288" r:id="rId42"/>
    <p:sldId id="282" r:id="rId43"/>
    <p:sldId id="281" r:id="rId44"/>
    <p:sldId id="311" r:id="rId45"/>
    <p:sldId id="283" r:id="rId46"/>
    <p:sldId id="318" r:id="rId47"/>
    <p:sldId id="292" r:id="rId48"/>
    <p:sldId id="294" r:id="rId49"/>
    <p:sldId id="295" r:id="rId50"/>
    <p:sldId id="296" r:id="rId51"/>
    <p:sldId id="303" r:id="rId52"/>
    <p:sldId id="297"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549"/>
    <a:srgbClr val="000000"/>
    <a:srgbClr val="002060"/>
    <a:srgbClr val="F1454B"/>
    <a:srgbClr val="F47D48"/>
    <a:srgbClr val="EEBB22"/>
    <a:srgbClr val="FFFFFF"/>
    <a:srgbClr val="00B0F0"/>
    <a:srgbClr val="7030A0"/>
    <a:srgbClr val="FF3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107" autoAdjust="0"/>
  </p:normalViewPr>
  <p:slideViewPr>
    <p:cSldViewPr snapToGrid="0">
      <p:cViewPr varScale="1">
        <p:scale>
          <a:sx n="39" d="100"/>
          <a:sy n="39" d="100"/>
        </p:scale>
        <p:origin x="1221" y="27"/>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93C60-EC86-4B25-933F-0F0120347E4B}" type="datetimeFigureOut">
              <a:rPr lang="en-CA" smtClean="0"/>
              <a:t>2019-12-02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EA28F-56B9-41CA-B27C-452053311F81}" type="slidenum">
              <a:rPr lang="en-CA" smtClean="0"/>
              <a:t>‹#›</a:t>
            </a:fld>
            <a:endParaRPr lang="en-CA"/>
          </a:p>
        </p:txBody>
      </p:sp>
    </p:spTree>
    <p:extLst>
      <p:ext uri="{BB962C8B-B14F-4D97-AF65-F5344CB8AC3E}">
        <p14:creationId xmlns:p14="http://schemas.microsoft.com/office/powerpoint/2010/main" val="75608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mGaDhpXHWrQ"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ancer.org/latest-news/two-studies-highlight-tradeoffs-of-e-cigarettes.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a:t>
            </a:fld>
            <a:endParaRPr lang="en-CA"/>
          </a:p>
        </p:txBody>
      </p:sp>
    </p:spTree>
    <p:extLst>
      <p:ext uri="{BB962C8B-B14F-4D97-AF65-F5344CB8AC3E}">
        <p14:creationId xmlns:p14="http://schemas.microsoft.com/office/powerpoint/2010/main" val="192780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a:t>
            </a:r>
            <a:r>
              <a:rPr lang="en-CA" baseline="0" dirty="0" smtClean="0"/>
              <a:t> claim they have the potential to help smokers quit smoking. </a:t>
            </a:r>
          </a:p>
          <a:p>
            <a:endParaRPr lang="en-CA" dirty="0" smtClean="0"/>
          </a:p>
          <a:p>
            <a:r>
              <a:rPr lang="en-CA" dirty="0" smtClean="0"/>
              <a:t>1</a:t>
            </a:r>
            <a:r>
              <a:rPr lang="en-CA" baseline="30000" dirty="0" smtClean="0"/>
              <a:t>st</a:t>
            </a:r>
            <a:r>
              <a:rPr lang="en-CA" dirty="0" smtClean="0"/>
              <a:t> Generation/Cig-a-Likes</a:t>
            </a:r>
          </a:p>
          <a:p>
            <a:pPr marL="171450" indent="-171450">
              <a:buFontTx/>
              <a:buChar char="-"/>
            </a:pPr>
            <a:r>
              <a:rPr lang="en-CA" dirty="0" smtClean="0"/>
              <a:t>Came into market around 2007</a:t>
            </a:r>
          </a:p>
          <a:p>
            <a:pPr marL="171450" indent="-171450">
              <a:buFontTx/>
              <a:buChar char="-"/>
            </a:pPr>
            <a:r>
              <a:rPr lang="en-CA" dirty="0" smtClean="0"/>
              <a:t>Most delivered nicotine and were disposable</a:t>
            </a:r>
          </a:p>
          <a:p>
            <a:pPr marL="171450" indent="-171450">
              <a:buFontTx/>
              <a:buChar char="-"/>
            </a:pPr>
            <a:endParaRPr lang="en-CA" dirty="0" smtClean="0"/>
          </a:p>
          <a:p>
            <a:pPr marL="0" indent="0">
              <a:buFontTx/>
              <a:buNone/>
            </a:pPr>
            <a:r>
              <a:rPr lang="en-CA" dirty="0" smtClean="0"/>
              <a:t>2</a:t>
            </a:r>
            <a:r>
              <a:rPr lang="en-CA" baseline="30000" dirty="0" smtClean="0"/>
              <a:t>nd</a:t>
            </a:r>
            <a:r>
              <a:rPr lang="en-CA" baseline="0" dirty="0" smtClean="0"/>
              <a:t> Generation / Vape Pens</a:t>
            </a:r>
          </a:p>
          <a:p>
            <a:pPr marL="171450" indent="-171450">
              <a:buFontTx/>
              <a:buChar char="-"/>
            </a:pPr>
            <a:r>
              <a:rPr lang="en-CA" baseline="0" dirty="0" smtClean="0"/>
              <a:t>Reach higher temperatures </a:t>
            </a:r>
          </a:p>
          <a:p>
            <a:pPr marL="171450" indent="-171450">
              <a:buFontTx/>
              <a:buChar char="-"/>
            </a:pPr>
            <a:r>
              <a:rPr lang="en-CA" baseline="0" dirty="0" smtClean="0"/>
              <a:t>Refillable with e-juice/e-liquids</a:t>
            </a:r>
          </a:p>
          <a:p>
            <a:pPr marL="171450" indent="-171450">
              <a:buFontTx/>
              <a:buChar char="-"/>
            </a:pPr>
            <a:r>
              <a:rPr lang="en-CA" baseline="0" dirty="0" smtClean="0"/>
              <a:t>Users can regular the frequency of inhalations (heat more or less e-liquid/breath)</a:t>
            </a:r>
          </a:p>
          <a:p>
            <a:pPr marL="171450" indent="-171450">
              <a:buFontTx/>
              <a:buChar char="-"/>
            </a:pPr>
            <a:endParaRPr lang="en-CA" baseline="0" dirty="0" smtClean="0"/>
          </a:p>
          <a:p>
            <a:pPr marL="0" indent="0">
              <a:buFontTx/>
              <a:buNone/>
            </a:pPr>
            <a:r>
              <a:rPr lang="en-CA" baseline="0" dirty="0" smtClean="0"/>
              <a:t>3</a:t>
            </a:r>
            <a:r>
              <a:rPr lang="en-CA" baseline="30000" dirty="0" smtClean="0"/>
              <a:t>rd</a:t>
            </a:r>
            <a:r>
              <a:rPr lang="en-CA" baseline="0" dirty="0" smtClean="0"/>
              <a:t> Generation / Mods</a:t>
            </a:r>
          </a:p>
          <a:p>
            <a:pPr marL="171450" indent="-171450">
              <a:buFontTx/>
              <a:buChar char="-"/>
            </a:pPr>
            <a:r>
              <a:rPr lang="en-CA" baseline="0" dirty="0" smtClean="0"/>
              <a:t>Can control the temperature</a:t>
            </a:r>
          </a:p>
          <a:p>
            <a:pPr marL="171450" indent="-171450">
              <a:buFontTx/>
              <a:buChar char="-"/>
            </a:pPr>
            <a:r>
              <a:rPr lang="en-CA" baseline="0" dirty="0" smtClean="0"/>
              <a:t>Can control the amount of aerosol, nicotine </a:t>
            </a:r>
          </a:p>
          <a:p>
            <a:pPr marL="171450" indent="-171450">
              <a:buFontTx/>
              <a:buChar char="-"/>
            </a:pPr>
            <a:endParaRPr lang="en-CA" baseline="0" dirty="0" smtClean="0"/>
          </a:p>
          <a:p>
            <a:pPr marL="0" indent="0">
              <a:buFontTx/>
              <a:buNone/>
            </a:pPr>
            <a:r>
              <a:rPr lang="en-CA" baseline="0" dirty="0" smtClean="0"/>
              <a:t>Pod/Cartridge</a:t>
            </a:r>
          </a:p>
          <a:p>
            <a:pPr marL="171450" indent="-171450">
              <a:buFontTx/>
              <a:buChar char="-"/>
            </a:pPr>
            <a:r>
              <a:rPr lang="en-CA" baseline="0" dirty="0" smtClean="0"/>
              <a:t>New technology / unconventional designs (discrete) </a:t>
            </a:r>
          </a:p>
          <a:p>
            <a:pPr marL="171450" indent="-171450">
              <a:buFontTx/>
              <a:buChar char="-"/>
            </a:pPr>
            <a:r>
              <a:rPr lang="en-CA" baseline="0" dirty="0" err="1" smtClean="0"/>
              <a:t>Juul</a:t>
            </a:r>
            <a:r>
              <a:rPr lang="en-CA" baseline="0" dirty="0" smtClean="0"/>
              <a:t> considered the ‘iPhone of vapes’ – looks like USB drive </a:t>
            </a:r>
          </a:p>
          <a:p>
            <a:pPr marL="171450" indent="-171450">
              <a:buFontTx/>
              <a:buChar char="-"/>
            </a:pPr>
            <a:r>
              <a:rPr lang="en-CA" baseline="0" dirty="0" smtClean="0"/>
              <a:t>Pods often contain higher amounts of nicotine </a:t>
            </a:r>
            <a:endParaRPr lang="en-CA" dirty="0" smtClean="0"/>
          </a:p>
          <a:p>
            <a:endParaRPr lang="en-CA" baseline="0" dirty="0" smtClean="0"/>
          </a:p>
          <a:p>
            <a:endParaRPr lang="en-CA" baseline="0" dirty="0" smtClean="0"/>
          </a:p>
          <a:p>
            <a:r>
              <a:rPr lang="en-CA" baseline="0" dirty="0" smtClean="0"/>
              <a:t>When someone tells us that they are using a vaping product to quit smoking, we often ask them if they have a quit date for the vapes. </a:t>
            </a:r>
            <a:endParaRPr lang="en-CA" dirty="0"/>
          </a:p>
        </p:txBody>
      </p:sp>
      <p:sp>
        <p:nvSpPr>
          <p:cNvPr id="4" name="Slide Number Placeholder 3"/>
          <p:cNvSpPr>
            <a:spLocks noGrp="1"/>
          </p:cNvSpPr>
          <p:nvPr>
            <p:ph type="sldNum" sz="quarter" idx="10"/>
          </p:nvPr>
        </p:nvSpPr>
        <p:spPr/>
        <p:txBody>
          <a:bodyPr/>
          <a:lstStyle/>
          <a:p>
            <a:fld id="{C7A4C17D-5E78-4183-9F56-913BEED0CFC4}" type="slidenum">
              <a:rPr lang="en-CA" smtClean="0"/>
              <a:t>12</a:t>
            </a:fld>
            <a:endParaRPr lang="en-CA"/>
          </a:p>
        </p:txBody>
      </p:sp>
    </p:spTree>
    <p:extLst>
      <p:ext uri="{BB962C8B-B14F-4D97-AF65-F5344CB8AC3E}">
        <p14:creationId xmlns:p14="http://schemas.microsoft.com/office/powerpoint/2010/main" val="262330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Vapes</a:t>
            </a:r>
            <a:r>
              <a:rPr lang="en-CA" baseline="0" dirty="0" smtClean="0"/>
              <a:t> may look different but they generally work the same way and have these components.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13</a:t>
            </a:fld>
            <a:endParaRPr lang="en-CA"/>
          </a:p>
        </p:txBody>
      </p:sp>
    </p:spTree>
    <p:extLst>
      <p:ext uri="{BB962C8B-B14F-4D97-AF65-F5344CB8AC3E}">
        <p14:creationId xmlns:p14="http://schemas.microsoft.com/office/powerpoint/2010/main" val="387265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Vaping</a:t>
            </a:r>
            <a:r>
              <a:rPr lang="en-CA" baseline="0" dirty="0" smtClean="0"/>
              <a:t> is now a multi-billion dollar industry </a:t>
            </a:r>
          </a:p>
          <a:p>
            <a:endParaRPr lang="en-CA" dirty="0" smtClean="0"/>
          </a:p>
          <a:p>
            <a:r>
              <a:rPr lang="en-CA" dirty="0" smtClean="0"/>
              <a:t>So there is no surprise that Big Tobacco owns their</a:t>
            </a:r>
            <a:r>
              <a:rPr lang="en-CA" baseline="0" dirty="0" smtClean="0"/>
              <a:t> own vaping brands and devices.</a:t>
            </a:r>
            <a:r>
              <a:rPr lang="en-CA" dirty="0" smtClean="0"/>
              <a:t> </a:t>
            </a:r>
          </a:p>
          <a:p>
            <a:r>
              <a:rPr lang="en-CA" dirty="0" smtClean="0"/>
              <a:t>Some of the most popular vaping</a:t>
            </a:r>
            <a:r>
              <a:rPr lang="en-CA" baseline="0" dirty="0" smtClean="0"/>
              <a:t> brands are owned by Big Tobacco companies </a:t>
            </a:r>
          </a:p>
          <a:p>
            <a:endParaRPr lang="en-CA" baseline="0" dirty="0" smtClean="0"/>
          </a:p>
          <a:p>
            <a:r>
              <a:rPr lang="en-CA" baseline="0" dirty="0" smtClean="0"/>
              <a:t>They are using their old tobacco marketing tricks with new vaping products to attract new customers to vaping.</a:t>
            </a:r>
          </a:p>
          <a:p>
            <a:r>
              <a:rPr lang="en-CA" baseline="0" dirty="0" smtClean="0"/>
              <a:t>Tricks: Youth appealing/fun/glamorous marketing and advertising, youth flavours, fancy packaging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14</a:t>
            </a:fld>
            <a:endParaRPr lang="en-CA"/>
          </a:p>
        </p:txBody>
      </p:sp>
    </p:spTree>
    <p:extLst>
      <p:ext uri="{BB962C8B-B14F-4D97-AF65-F5344CB8AC3E}">
        <p14:creationId xmlns:p14="http://schemas.microsoft.com/office/powerpoint/2010/main" val="771127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Ask students if they think vapes are safe. Ask why they think they are safe or not safe. </a:t>
            </a:r>
          </a:p>
          <a:p>
            <a:endParaRPr lang="en-CA" baseline="0" dirty="0" smtClean="0"/>
          </a:p>
          <a:p>
            <a:r>
              <a:rPr lang="en-CA" baseline="0" dirty="0" smtClean="0"/>
              <a:t>Ask if they think that vapes are safer than cigarettes.</a:t>
            </a:r>
          </a:p>
          <a:p>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(Click on slide to show animation)</a:t>
            </a:r>
            <a:endParaRPr lang="en-CA" dirty="0" smtClean="0"/>
          </a:p>
          <a:p>
            <a:r>
              <a:rPr lang="en-CA" dirty="0" smtClean="0"/>
              <a:t>E-cigarettes are also known as nicotine delivery devices</a:t>
            </a:r>
            <a:r>
              <a:rPr lang="en-CA" baseline="0" dirty="0" smtClean="0"/>
              <a:t> that are designed for SMOKERS who want to quit smoking</a:t>
            </a:r>
          </a:p>
          <a:p>
            <a:endParaRPr lang="en-CA" baseline="0" dirty="0" smtClean="0"/>
          </a:p>
          <a:p>
            <a:r>
              <a:rPr lang="en-CA" baseline="0" dirty="0" smtClean="0"/>
              <a:t>E-cigs might be less harmful that smoking, but less harmful doesn’t mean safe!</a:t>
            </a:r>
          </a:p>
          <a:p>
            <a:r>
              <a:rPr lang="en-CA" baseline="0" dirty="0" smtClean="0"/>
              <a:t>If they don’t smoke, but vape, then already it’s more harmful to their health!</a:t>
            </a:r>
          </a:p>
          <a:p>
            <a:endParaRPr lang="en-CA" baseline="0" dirty="0" smtClean="0"/>
          </a:p>
          <a:p>
            <a:r>
              <a:rPr lang="en-CA" baseline="0" dirty="0" smtClean="0"/>
              <a:t>The vapours/aerosols expelled contain harmful chemicals and metals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15</a:t>
            </a:fld>
            <a:endParaRPr lang="en-CA"/>
          </a:p>
        </p:txBody>
      </p:sp>
    </p:spTree>
    <p:extLst>
      <p:ext uri="{BB962C8B-B14F-4D97-AF65-F5344CB8AC3E}">
        <p14:creationId xmlns:p14="http://schemas.microsoft.com/office/powerpoint/2010/main" val="206774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Remind students that it took 20-30-40 years before we knew smoking was bad for you. </a:t>
            </a:r>
          </a:p>
          <a:p>
            <a:r>
              <a:rPr lang="en-CA" baseline="0" dirty="0" smtClean="0"/>
              <a:t>When cigarettes were first introduced no body knew how harmful and addictive they were.</a:t>
            </a:r>
          </a:p>
          <a:p>
            <a:endParaRPr lang="en-CA" baseline="0" dirty="0" smtClean="0"/>
          </a:p>
          <a:p>
            <a:r>
              <a:rPr lang="en-CA" baseline="0" dirty="0" smtClean="0"/>
              <a:t>Vaping is relatively new and we won’t know the long-term consequences of vaping for many more years. </a:t>
            </a:r>
          </a:p>
          <a:p>
            <a:endParaRPr lang="en-CA" baseline="0" dirty="0" smtClean="0"/>
          </a:p>
          <a:p>
            <a:r>
              <a:rPr lang="en-CA" baseline="0" dirty="0" smtClean="0"/>
              <a:t>Ask the students a rhetorical question: Do you want to be the test subjects? </a:t>
            </a:r>
          </a:p>
        </p:txBody>
      </p:sp>
      <p:sp>
        <p:nvSpPr>
          <p:cNvPr id="4" name="Slide Number Placeholder 3"/>
          <p:cNvSpPr>
            <a:spLocks noGrp="1"/>
          </p:cNvSpPr>
          <p:nvPr>
            <p:ph type="sldNum" sz="quarter" idx="10"/>
          </p:nvPr>
        </p:nvSpPr>
        <p:spPr/>
        <p:txBody>
          <a:bodyPr/>
          <a:lstStyle/>
          <a:p>
            <a:fld id="{767EA28F-56B9-41CA-B27C-452053311F81}" type="slidenum">
              <a:rPr lang="en-CA" smtClean="0"/>
              <a:t>16</a:t>
            </a:fld>
            <a:endParaRPr lang="en-CA"/>
          </a:p>
        </p:txBody>
      </p:sp>
    </p:spTree>
    <p:extLst>
      <p:ext uri="{BB962C8B-B14F-4D97-AF65-F5344CB8AC3E}">
        <p14:creationId xmlns:p14="http://schemas.microsoft.com/office/powerpoint/2010/main" val="3450337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We may not know the long-term consequences of vaping but we do know some short-term consequences.</a:t>
            </a:r>
          </a:p>
          <a:p>
            <a:endParaRPr lang="en-CA" baseline="0" dirty="0" smtClean="0"/>
          </a:p>
          <a:p>
            <a:r>
              <a:rPr lang="en-CA" baseline="0" dirty="0" smtClean="0"/>
              <a:t>Nicotine Addiction – youth get addicted to nicotine quicker and at lower doses</a:t>
            </a:r>
          </a:p>
          <a:p>
            <a:r>
              <a:rPr lang="en-CA" baseline="0" dirty="0" smtClean="0"/>
              <a:t>Brain Risks – affects focus, concentration, learning</a:t>
            </a:r>
          </a:p>
          <a:p>
            <a:r>
              <a:rPr lang="en-CA" baseline="0" dirty="0" smtClean="0"/>
              <a:t>Behaviour Risks – You start making riskier decisions on vaping – maybe vaping in the bathroom, or on school property, hiding things from your parents</a:t>
            </a:r>
          </a:p>
          <a:p>
            <a:r>
              <a:rPr lang="en-CA" baseline="0" dirty="0" smtClean="0"/>
              <a:t>Aerosols – we’ll talk more about it later on, but know that there are chemicals and metals in the vapours </a:t>
            </a:r>
          </a:p>
          <a:p>
            <a:endParaRPr lang="en-CA" baseline="0" dirty="0" smtClean="0"/>
          </a:p>
          <a:p>
            <a:r>
              <a:rPr lang="en-CA" baseline="0" dirty="0" smtClean="0"/>
              <a:t>Risk of cigarette use – Tie back to the opening side where you asked them what they know about cigarettes. Most would have said they are bad for you and probably wouldn’t start. </a:t>
            </a:r>
          </a:p>
          <a:p>
            <a:r>
              <a:rPr lang="en-CA" baseline="0" dirty="0" smtClean="0"/>
              <a:t>But if you have an addiction to nicotine, the likely hood of starting to smoke is 4x greater!</a:t>
            </a:r>
          </a:p>
        </p:txBody>
      </p:sp>
      <p:sp>
        <p:nvSpPr>
          <p:cNvPr id="4" name="Slide Number Placeholder 3"/>
          <p:cNvSpPr>
            <a:spLocks noGrp="1"/>
          </p:cNvSpPr>
          <p:nvPr>
            <p:ph type="sldNum" sz="quarter" idx="10"/>
          </p:nvPr>
        </p:nvSpPr>
        <p:spPr/>
        <p:txBody>
          <a:bodyPr/>
          <a:lstStyle/>
          <a:p>
            <a:fld id="{767EA28F-56B9-41CA-B27C-452053311F81}" type="slidenum">
              <a:rPr lang="en-CA" smtClean="0"/>
              <a:t>17</a:t>
            </a:fld>
            <a:endParaRPr lang="en-CA"/>
          </a:p>
        </p:txBody>
      </p:sp>
    </p:spTree>
    <p:extLst>
      <p:ext uri="{BB962C8B-B14F-4D97-AF65-F5344CB8AC3E}">
        <p14:creationId xmlns:p14="http://schemas.microsoft.com/office/powerpoint/2010/main" val="228803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Copy and Paste Link</a:t>
            </a:r>
            <a:r>
              <a:rPr lang="en-CA" baseline="0" dirty="0" smtClean="0"/>
              <a:t> to video if clicking play button doesn’t work:  </a:t>
            </a:r>
          </a:p>
          <a:p>
            <a:endParaRPr lang="en-CA" baseline="0" dirty="0" smtClean="0"/>
          </a:p>
          <a:p>
            <a:r>
              <a:rPr lang="en-CA" baseline="0" dirty="0" smtClean="0"/>
              <a:t>https://www.youtube.com/watch?v=wr8AsbPMSjM </a:t>
            </a:r>
          </a:p>
          <a:p>
            <a:endParaRPr lang="en-CA" baseline="0" dirty="0" smtClean="0"/>
          </a:p>
          <a:p>
            <a:r>
              <a:rPr lang="en-CA" baseline="0" dirty="0" smtClean="0"/>
              <a:t>(4x more likely to smoke video)</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18</a:t>
            </a:fld>
            <a:endParaRPr lang="en-CA"/>
          </a:p>
        </p:txBody>
      </p:sp>
    </p:spTree>
    <p:extLst>
      <p:ext uri="{BB962C8B-B14F-4D97-AF65-F5344CB8AC3E}">
        <p14:creationId xmlns:p14="http://schemas.microsoft.com/office/powerpoint/2010/main" val="2286192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Glycerol – colourless, odorless</a:t>
            </a:r>
            <a:r>
              <a:rPr lang="en-CA" baseline="0" dirty="0" smtClean="0"/>
              <a:t> liquid that is sweet-tasting – Commonly found in food industry as a sweetener</a:t>
            </a:r>
          </a:p>
          <a:p>
            <a:endParaRPr lang="en-CA" baseline="0" dirty="0" smtClean="0"/>
          </a:p>
          <a:p>
            <a:r>
              <a:rPr lang="en-CA" dirty="0" smtClean="0"/>
              <a:t>Propylene Glycol – liquid commonly</a:t>
            </a:r>
            <a:r>
              <a:rPr lang="en-CA" baseline="0" dirty="0" smtClean="0"/>
              <a:t> found in fog/smoke machines </a:t>
            </a:r>
          </a:p>
          <a:p>
            <a:endParaRPr lang="en-CA" baseline="0" dirty="0" smtClean="0"/>
          </a:p>
          <a:p>
            <a:r>
              <a:rPr lang="en-CA" baseline="0" dirty="0" smtClean="0"/>
              <a:t>Ingredients might be safe to ingest (eat) but when unsure if safe to inhale (breathe in) when heated up</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19</a:t>
            </a:fld>
            <a:endParaRPr lang="en-CA"/>
          </a:p>
        </p:txBody>
      </p:sp>
    </p:spTree>
    <p:extLst>
      <p:ext uri="{BB962C8B-B14F-4D97-AF65-F5344CB8AC3E}">
        <p14:creationId xmlns:p14="http://schemas.microsoft.com/office/powerpoint/2010/main" val="609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Ask Students: Does</a:t>
            </a:r>
            <a:r>
              <a:rPr lang="en-CA" baseline="0" dirty="0" smtClean="0"/>
              <a:t> any know what “unregulated” means?</a:t>
            </a:r>
          </a:p>
          <a:p>
            <a:endParaRPr lang="en-CA" baseline="0" dirty="0" smtClean="0"/>
          </a:p>
          <a:p>
            <a:r>
              <a:rPr lang="en-CA" baseline="0" dirty="0" smtClean="0"/>
              <a:t>Explain that most of the flavours are not tested before they go on sale. </a:t>
            </a:r>
          </a:p>
          <a:p>
            <a:pPr marL="171450" indent="-171450">
              <a:buFontTx/>
              <a:buChar char="-"/>
            </a:pPr>
            <a:r>
              <a:rPr lang="en-CA" baseline="0" dirty="0" smtClean="0"/>
              <a:t>Don’t know if they equipment used was clean/sanitary</a:t>
            </a:r>
          </a:p>
          <a:p>
            <a:pPr marL="171450" indent="-171450">
              <a:buFontTx/>
              <a:buChar char="-"/>
            </a:pPr>
            <a:r>
              <a:rPr lang="en-CA" baseline="0" dirty="0" smtClean="0"/>
              <a:t>Don’t know what chemicals are being inhaled when heated</a:t>
            </a:r>
          </a:p>
          <a:p>
            <a:pPr marL="171450" indent="-171450">
              <a:buFontTx/>
              <a:buChar char="-"/>
            </a:pPr>
            <a:r>
              <a:rPr lang="en-CA" baseline="0" dirty="0" smtClean="0"/>
              <a:t>Don’t know if the ingredient list is accurate</a:t>
            </a:r>
          </a:p>
          <a:p>
            <a:pPr marL="171450" indent="-171450">
              <a:buFontTx/>
              <a:buChar char="-"/>
            </a:pPr>
            <a:endParaRPr lang="en-CA" baseline="0" dirty="0" smtClean="0"/>
          </a:p>
          <a:p>
            <a:pPr marL="0" indent="0">
              <a:buFontTx/>
              <a:buNone/>
            </a:pPr>
            <a:r>
              <a:rPr lang="en-CA" dirty="0" smtClean="0"/>
              <a:t>Ask: Why do you think there</a:t>
            </a:r>
            <a:r>
              <a:rPr lang="en-CA" baseline="0" dirty="0" smtClean="0"/>
              <a:t> are so many flavours?</a:t>
            </a:r>
          </a:p>
          <a:p>
            <a:pPr marL="0" indent="0">
              <a:buFontTx/>
              <a:buNone/>
            </a:pPr>
            <a:r>
              <a:rPr lang="en-CA" dirty="0" smtClean="0"/>
              <a:t>Answer: Hides</a:t>
            </a:r>
            <a:r>
              <a:rPr lang="en-CA" baseline="0" dirty="0" smtClean="0"/>
              <a:t> bad tastes, makes them a conversation starter (have you tried….yet?), flavours </a:t>
            </a:r>
            <a:r>
              <a:rPr lang="en-CA" baseline="0" smtClean="0"/>
              <a:t>attract kids!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20</a:t>
            </a:fld>
            <a:endParaRPr lang="en-CA"/>
          </a:p>
        </p:txBody>
      </p:sp>
    </p:spTree>
    <p:extLst>
      <p:ext uri="{BB962C8B-B14F-4D97-AF65-F5344CB8AC3E}">
        <p14:creationId xmlns:p14="http://schemas.microsoft.com/office/powerpoint/2010/main" val="3075831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get the</a:t>
            </a:r>
            <a:r>
              <a:rPr lang="en-CA" baseline="0" dirty="0" smtClean="0"/>
              <a:t> answer: “kids or children”</a:t>
            </a:r>
          </a:p>
          <a:p>
            <a:endParaRPr lang="en-CA" baseline="0" dirty="0" smtClean="0"/>
          </a:p>
          <a:p>
            <a:r>
              <a:rPr lang="en-CA" baseline="0" dirty="0" smtClean="0"/>
              <a:t>Ask: “Why do you think they are targeting kids/children” </a:t>
            </a:r>
            <a:endParaRPr lang="en-CA" dirty="0" smtClean="0"/>
          </a:p>
          <a:p>
            <a:endParaRPr lang="en-CA" dirty="0" smtClean="0"/>
          </a:p>
          <a:p>
            <a:r>
              <a:rPr lang="en-CA" dirty="0" smtClean="0"/>
              <a:t>Relate</a:t>
            </a:r>
            <a:r>
              <a:rPr lang="en-CA" baseline="0" dirty="0" smtClean="0"/>
              <a:t> back to Big Tobacco companies and their marketing tricks</a:t>
            </a:r>
          </a:p>
          <a:p>
            <a:pPr marL="171450" indent="-171450">
              <a:buFontTx/>
              <a:buChar char="-"/>
            </a:pPr>
            <a:r>
              <a:rPr lang="en-CA" baseline="0" dirty="0" smtClean="0"/>
              <a:t>Get kids addicted so they have life-long customers</a:t>
            </a:r>
          </a:p>
          <a:p>
            <a:pPr marL="171450" indent="-171450">
              <a:buFontTx/>
              <a:buChar char="-"/>
            </a:pPr>
            <a:r>
              <a:rPr lang="en-CA" baseline="0" dirty="0" smtClean="0"/>
              <a:t>If they don’t kids addicted they will be out of business</a:t>
            </a:r>
          </a:p>
          <a:p>
            <a:pPr marL="0" indent="0">
              <a:buFontTx/>
              <a:buNone/>
            </a:pPr>
            <a:endParaRPr lang="en-CA" baseline="0" dirty="0" smtClean="0"/>
          </a:p>
          <a:p>
            <a:pPr marL="171450" indent="-171450">
              <a:buFontTx/>
              <a:buChar char="-"/>
            </a:pPr>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21</a:t>
            </a:fld>
            <a:endParaRPr lang="en-CA"/>
          </a:p>
        </p:txBody>
      </p:sp>
    </p:spTree>
    <p:extLst>
      <p:ext uri="{BB962C8B-B14F-4D97-AF65-F5344CB8AC3E}">
        <p14:creationId xmlns:p14="http://schemas.microsoft.com/office/powerpoint/2010/main" val="177464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Have students answer this</a:t>
            </a:r>
            <a:r>
              <a:rPr lang="en-CA" baseline="0" dirty="0" smtClean="0"/>
              <a:t> question. (Options: Answer out loud or do a post-it note activity) </a:t>
            </a:r>
          </a:p>
          <a:p>
            <a:endParaRPr lang="en-CA" baseline="0" dirty="0" smtClean="0"/>
          </a:p>
          <a:p>
            <a:r>
              <a:rPr lang="en-CA" baseline="0" dirty="0" smtClean="0"/>
              <a:t>Try to get the a lot of answers (bad for you/health, addictive, chemicals, cost money, where you can’t smoke cigarettes </a:t>
            </a:r>
            <a:r>
              <a:rPr lang="en-CA" baseline="0" dirty="0" err="1" smtClean="0"/>
              <a:t>etc</a:t>
            </a:r>
            <a:r>
              <a:rPr lang="en-CA" baseline="0" dirty="0" smtClean="0"/>
              <a:t>)</a:t>
            </a:r>
          </a:p>
          <a:p>
            <a:endParaRPr lang="en-CA" baseline="0" dirty="0" smtClean="0"/>
          </a:p>
          <a:p>
            <a:r>
              <a:rPr lang="en-CA" baseline="0" dirty="0" smtClean="0"/>
              <a:t>Explain why you asked this question in a vaping presentation</a:t>
            </a:r>
          </a:p>
          <a:p>
            <a:pPr marL="171450" indent="-171450">
              <a:buFontTx/>
              <a:buChar char="-"/>
            </a:pPr>
            <a:r>
              <a:rPr lang="en-CA" baseline="0" dirty="0" smtClean="0"/>
              <a:t>I asked this question because there are more similarities to vaping and cigarettes that one might expect.</a:t>
            </a:r>
          </a:p>
          <a:p>
            <a:pPr marL="171450" indent="-171450">
              <a:buFontTx/>
              <a:buChar char="-"/>
            </a:pPr>
            <a:r>
              <a:rPr lang="en-CA" baseline="0" dirty="0" smtClean="0"/>
              <a:t>Vaping can be addictive just like cigarettes</a:t>
            </a:r>
          </a:p>
          <a:p>
            <a:pPr marL="171450" indent="-171450">
              <a:buFontTx/>
              <a:buChar char="-"/>
            </a:pPr>
            <a:r>
              <a:rPr lang="en-CA" baseline="0" dirty="0" smtClean="0"/>
              <a:t>Vaping has risks </a:t>
            </a:r>
          </a:p>
          <a:p>
            <a:pPr marL="171450" indent="-171450">
              <a:buFontTx/>
              <a:buChar char="-"/>
            </a:pPr>
            <a:r>
              <a:rPr lang="en-CA" baseline="0" dirty="0" smtClean="0"/>
              <a:t>Vaping is relatively new and we don’t know the long term health consequences (remember when the dangers of cigarettes were unknown?)</a:t>
            </a:r>
            <a:endParaRPr lang="en-CA" dirty="0" smtClean="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a:t>
            </a:fld>
            <a:endParaRPr lang="en-CA"/>
          </a:p>
        </p:txBody>
      </p:sp>
    </p:spTree>
    <p:extLst>
      <p:ext uri="{BB962C8B-B14F-4D97-AF65-F5344CB8AC3E}">
        <p14:creationId xmlns:p14="http://schemas.microsoft.com/office/powerpoint/2010/main" val="2720006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0E38CF8-B750-4EFE-A9FD-4C9051B2D01D}" type="slidenum">
              <a:rPr lang="en-CA" smtClean="0"/>
              <a:t>22</a:t>
            </a:fld>
            <a:endParaRPr lang="en-CA"/>
          </a:p>
        </p:txBody>
      </p:sp>
    </p:spTree>
    <p:extLst>
      <p:ext uri="{BB962C8B-B14F-4D97-AF65-F5344CB8AC3E}">
        <p14:creationId xmlns:p14="http://schemas.microsoft.com/office/powerpoint/2010/main" val="418005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e-juice</a:t>
            </a:r>
            <a:r>
              <a:rPr lang="en-CA" baseline="0" dirty="0" smtClean="0"/>
              <a:t> companies are doing the same thing.  They are making packaging and labels look like normal everyday products!</a:t>
            </a:r>
          </a:p>
          <a:p>
            <a:endParaRPr lang="en-CA" baseline="0" dirty="0" smtClean="0"/>
          </a:p>
          <a:p>
            <a:r>
              <a:rPr lang="en-CA" dirty="0" smtClean="0"/>
              <a:t>Discrete</a:t>
            </a:r>
            <a:r>
              <a:rPr lang="en-CA" baseline="0" dirty="0" smtClean="0"/>
              <a:t> packaging/containers that hide e-juice and devices</a:t>
            </a:r>
          </a:p>
          <a:p>
            <a:r>
              <a:rPr lang="en-CA" baseline="0" dirty="0" smtClean="0"/>
              <a:t>Appealing to youth</a:t>
            </a:r>
          </a:p>
          <a:p>
            <a:r>
              <a:rPr lang="en-CA" baseline="0" dirty="0" smtClean="0"/>
              <a:t>Hard for adults to spot</a:t>
            </a:r>
          </a:p>
          <a:p>
            <a:endParaRPr lang="en-CA" baseline="0" dirty="0" smtClean="0"/>
          </a:p>
          <a:p>
            <a:r>
              <a:rPr lang="en-CA" baseline="0" dirty="0" smtClean="0"/>
              <a:t>It took years for of before the government banned flavoured tobacco and working towards plain packaging – </a:t>
            </a:r>
          </a:p>
          <a:p>
            <a:r>
              <a:rPr lang="en-CA" baseline="0" dirty="0" smtClean="0"/>
              <a:t>Plain packaging means all packaging must look alike and can’t have flashy colours or mimic candy products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23</a:t>
            </a:fld>
            <a:endParaRPr lang="en-CA"/>
          </a:p>
        </p:txBody>
      </p:sp>
    </p:spTree>
    <p:extLst>
      <p:ext uri="{BB962C8B-B14F-4D97-AF65-F5344CB8AC3E}">
        <p14:creationId xmlns:p14="http://schemas.microsoft.com/office/powerpoint/2010/main" val="25722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Cigarette</a:t>
            </a:r>
            <a:r>
              <a:rPr lang="en-CA" baseline="0" dirty="0" smtClean="0"/>
              <a:t> companies spend billions of dollars to market and promote their products to try and get new clients. </a:t>
            </a:r>
          </a:p>
          <a:p>
            <a:r>
              <a:rPr lang="en-CA" baseline="0" dirty="0" smtClean="0"/>
              <a:t>In 2016, the US tobacco companies spent over 9 billion dollars on marketing and promotion alone! And in Canada it was about 700 Million! Just think how much money they are making if they are spending this much to advertise!</a:t>
            </a:r>
          </a:p>
          <a:p>
            <a:endParaRPr lang="en-CA" baseline="0" dirty="0" smtClean="0"/>
          </a:p>
          <a:p>
            <a:r>
              <a:rPr lang="en-CA" baseline="0" dirty="0" smtClean="0"/>
              <a:t>Vaping companies have seemed to follow the tobacco companies marketing strategies to try to get clients. Remember how we said the major tobacco companies now own vaping brands? Well they are using their old tricks to promote their vaping products. </a:t>
            </a:r>
          </a:p>
          <a:p>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Even though they know their products kill their clients they don’t market it that way. Lets take a look at how they market their products. </a:t>
            </a:r>
          </a:p>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24</a:t>
            </a:fld>
            <a:endParaRPr lang="en-CA"/>
          </a:p>
        </p:txBody>
      </p:sp>
    </p:spTree>
    <p:extLst>
      <p:ext uri="{BB962C8B-B14F-4D97-AF65-F5344CB8AC3E}">
        <p14:creationId xmlns:p14="http://schemas.microsoft.com/office/powerpoint/2010/main" val="230763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Looks like its fun, care-free, harmless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25</a:t>
            </a:fld>
            <a:endParaRPr lang="en-CA"/>
          </a:p>
        </p:txBody>
      </p:sp>
    </p:spTree>
    <p:extLst>
      <p:ext uri="{BB962C8B-B14F-4D97-AF65-F5344CB8AC3E}">
        <p14:creationId xmlns:p14="http://schemas.microsoft.com/office/powerpoint/2010/main" val="133500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Makes</a:t>
            </a:r>
            <a:r>
              <a:rPr lang="en-CA" baseline="0" dirty="0" smtClean="0"/>
              <a:t> it look cool, hip, relaxing</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26</a:t>
            </a:fld>
            <a:endParaRPr lang="en-CA"/>
          </a:p>
        </p:txBody>
      </p:sp>
    </p:spTree>
    <p:extLst>
      <p:ext uri="{BB962C8B-B14F-4D97-AF65-F5344CB8AC3E}">
        <p14:creationId xmlns:p14="http://schemas.microsoft.com/office/powerpoint/2010/main" val="1537647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Stylish, trendy, sophisticated</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27</a:t>
            </a:fld>
            <a:endParaRPr lang="en-CA"/>
          </a:p>
        </p:txBody>
      </p:sp>
    </p:spTree>
    <p:extLst>
      <p:ext uri="{BB962C8B-B14F-4D97-AF65-F5344CB8AC3E}">
        <p14:creationId xmlns:p14="http://schemas.microsoft.com/office/powerpoint/2010/main" val="3540332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Risk</a:t>
            </a:r>
            <a:r>
              <a:rPr lang="en-CA" baseline="0" dirty="0" smtClean="0"/>
              <a:t> taking, swag, player, baller</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28</a:t>
            </a:fld>
            <a:endParaRPr lang="en-CA"/>
          </a:p>
        </p:txBody>
      </p:sp>
    </p:spTree>
    <p:extLst>
      <p:ext uri="{BB962C8B-B14F-4D97-AF65-F5344CB8AC3E}">
        <p14:creationId xmlns:p14="http://schemas.microsoft.com/office/powerpoint/2010/main" val="1996743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flavourful, tastes</a:t>
            </a:r>
            <a:r>
              <a:rPr lang="en-CA" baseline="0" dirty="0" smtClean="0"/>
              <a:t> good</a:t>
            </a:r>
          </a:p>
          <a:p>
            <a:endParaRPr lang="en-CA" baseline="0" dirty="0" smtClean="0"/>
          </a:p>
          <a:p>
            <a:r>
              <a:rPr lang="en-CA" baseline="0" dirty="0" smtClean="0"/>
              <a:t>Normal to have like a pack of gum</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29</a:t>
            </a:fld>
            <a:endParaRPr lang="en-CA"/>
          </a:p>
        </p:txBody>
      </p:sp>
    </p:spTree>
    <p:extLst>
      <p:ext uri="{BB962C8B-B14F-4D97-AF65-F5344CB8AC3E}">
        <p14:creationId xmlns:p14="http://schemas.microsoft.com/office/powerpoint/2010/main" val="4090663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True</a:t>
            </a:r>
          </a:p>
          <a:p>
            <a:endParaRPr lang="en-CA" dirty="0" smtClean="0"/>
          </a:p>
          <a:p>
            <a:r>
              <a:rPr lang="en-CA" dirty="0" smtClean="0"/>
              <a:t>Youth are more easily addicted to nicotine</a:t>
            </a:r>
            <a:r>
              <a:rPr lang="en-CA" baseline="0" dirty="0" smtClean="0"/>
              <a:t> than adults…even at lower doses of nicotine </a:t>
            </a:r>
          </a:p>
        </p:txBody>
      </p:sp>
      <p:sp>
        <p:nvSpPr>
          <p:cNvPr id="4" name="Slide Number Placeholder 3"/>
          <p:cNvSpPr>
            <a:spLocks noGrp="1"/>
          </p:cNvSpPr>
          <p:nvPr>
            <p:ph type="sldNum" sz="quarter" idx="10"/>
          </p:nvPr>
        </p:nvSpPr>
        <p:spPr/>
        <p:txBody>
          <a:bodyPr/>
          <a:lstStyle/>
          <a:p>
            <a:fld id="{767EA28F-56B9-41CA-B27C-452053311F81}" type="slidenum">
              <a:rPr lang="en-CA" smtClean="0"/>
              <a:t>31</a:t>
            </a:fld>
            <a:endParaRPr lang="en-CA"/>
          </a:p>
        </p:txBody>
      </p:sp>
    </p:spTree>
    <p:extLst>
      <p:ext uri="{BB962C8B-B14F-4D97-AF65-F5344CB8AC3E}">
        <p14:creationId xmlns:p14="http://schemas.microsoft.com/office/powerpoint/2010/main" val="50223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Studies</a:t>
            </a:r>
            <a:r>
              <a:rPr lang="en-CA" baseline="0" dirty="0" smtClean="0"/>
              <a:t> have shown that some e-juices that say zero nicotine actually contain some nicotine in them.</a:t>
            </a:r>
          </a:p>
          <a:p>
            <a:pPr marL="171450" indent="-171450">
              <a:buFontTx/>
              <a:buChar char="-"/>
            </a:pPr>
            <a:r>
              <a:rPr lang="en-CA" baseline="0" dirty="0" smtClean="0"/>
              <a:t>Cross contamination because they aren’t tested?</a:t>
            </a:r>
          </a:p>
          <a:p>
            <a:pPr marL="171450" indent="-171450">
              <a:buFontTx/>
              <a:buChar char="-"/>
            </a:pPr>
            <a:r>
              <a:rPr lang="en-CA" baseline="0" dirty="0" smtClean="0"/>
              <a:t>On purpose to hook their customers onto their products?</a:t>
            </a:r>
          </a:p>
          <a:p>
            <a:pPr marL="171450" indent="-171450">
              <a:buFontTx/>
              <a:buChar char="-"/>
            </a:pPr>
            <a:r>
              <a:rPr lang="en-CA" baseline="0" dirty="0" smtClean="0"/>
              <a:t>We don’t know!</a:t>
            </a:r>
          </a:p>
          <a:p>
            <a:endParaRPr lang="en-CA" baseline="0" dirty="0" smtClean="0"/>
          </a:p>
          <a:p>
            <a:r>
              <a:rPr lang="en-CA" baseline="0" dirty="0" smtClean="0"/>
              <a:t>Some brands don’t offer zero nicotine options.</a:t>
            </a:r>
          </a:p>
          <a:p>
            <a:endParaRPr lang="en-CA" baseline="0" dirty="0" smtClean="0"/>
          </a:p>
          <a:p>
            <a:r>
              <a:rPr lang="en-CA" baseline="0" dirty="0" smtClean="0"/>
              <a:t>Some brands are only offer high dosages of nicotine</a:t>
            </a:r>
          </a:p>
          <a:p>
            <a:endParaRPr lang="en-CA" baseline="0" dirty="0" smtClean="0"/>
          </a:p>
          <a:p>
            <a:r>
              <a:rPr lang="en-CA" baseline="0" dirty="0" smtClean="0"/>
              <a:t>***For you own knowledge***</a:t>
            </a:r>
          </a:p>
          <a:p>
            <a:pPr marL="171450" indent="-171450">
              <a:buFontTx/>
              <a:buChar char="-"/>
            </a:pPr>
            <a:r>
              <a:rPr lang="en-CA" baseline="0" dirty="0" smtClean="0"/>
              <a:t>Freebase nicotine (normal) VS Nicotine Salts</a:t>
            </a:r>
          </a:p>
          <a:p>
            <a:pPr marL="171450" indent="-171450">
              <a:buFontTx/>
              <a:buChar char="-"/>
            </a:pPr>
            <a:r>
              <a:rPr lang="en-CA" dirty="0" smtClean="0"/>
              <a:t>Nicotine salts are</a:t>
            </a:r>
            <a:r>
              <a:rPr lang="en-CA" baseline="0" dirty="0" smtClean="0"/>
              <a:t> modified to lower the pH levels for a smoother feeling when used. Therefore pods/juice with nicotine salts can use a higher level of nicotine opposed to freebased nicotine.</a:t>
            </a:r>
          </a:p>
          <a:p>
            <a:pPr marL="171450" indent="-171450">
              <a:buFontTx/>
              <a:buChar char="-"/>
            </a:pPr>
            <a:r>
              <a:rPr lang="en-CA" baseline="0" dirty="0" err="1" smtClean="0"/>
              <a:t>Juul</a:t>
            </a:r>
            <a:r>
              <a:rPr lang="en-CA" baseline="0" dirty="0" smtClean="0"/>
              <a:t> knew that smokers using traditional vapes weren’t quitting because the nicotine hit wasn’t strong enough so they started using nicotine salts for a greater nicotine hit with a smooth finish</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32</a:t>
            </a:fld>
            <a:endParaRPr lang="en-CA"/>
          </a:p>
        </p:txBody>
      </p:sp>
    </p:spTree>
    <p:extLst>
      <p:ext uri="{BB962C8B-B14F-4D97-AF65-F5344CB8AC3E}">
        <p14:creationId xmlns:p14="http://schemas.microsoft.com/office/powerpoint/2010/main" val="374343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4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Nicotine Impacts:</a:t>
            </a:r>
          </a:p>
          <a:p>
            <a:pPr marL="171450" indent="-171450">
              <a:buFont typeface="Arial" panose="020B0604020202020204" pitchFamily="34" charset="0"/>
              <a:buChar char="•"/>
            </a:pPr>
            <a:r>
              <a:rPr lang="en-CA" baseline="0" dirty="0" smtClean="0"/>
              <a:t>Nicotine alters the part of the brain that supports attention, focus and learning,</a:t>
            </a:r>
          </a:p>
          <a:p>
            <a:pPr marL="171450" indent="-171450">
              <a:buFont typeface="Arial" panose="020B0604020202020204" pitchFamily="34" charset="0"/>
              <a:buChar char="•"/>
            </a:pPr>
            <a:r>
              <a:rPr lang="en-CA" baseline="0" dirty="0" smtClean="0"/>
              <a:t>Alters the part of the brain that deals with addiction pathways</a:t>
            </a:r>
          </a:p>
          <a:p>
            <a:pPr marL="171450" indent="-171450">
              <a:buFont typeface="Arial" panose="020B0604020202020204" pitchFamily="34" charset="0"/>
              <a:buChar char="•"/>
            </a:pPr>
            <a:r>
              <a:rPr lang="en-CA" dirty="0" smtClean="0"/>
              <a:t>Youth get</a:t>
            </a:r>
            <a:r>
              <a:rPr lang="en-CA" baseline="0" dirty="0" smtClean="0"/>
              <a:t> addicted quicker than adults and with lower levels of nicotine</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Addiction to nicotine could result in cigarette use! (If students said cigarettes were bad for you at the beginning, remind them that cigarettes are bad and people are addicted to the nicotine in cigarettes)</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33</a:t>
            </a:fld>
            <a:endParaRPr lang="en-CA"/>
          </a:p>
        </p:txBody>
      </p:sp>
    </p:spTree>
    <p:extLst>
      <p:ext uri="{BB962C8B-B14F-4D97-AF65-F5344CB8AC3E}">
        <p14:creationId xmlns:p14="http://schemas.microsoft.com/office/powerpoint/2010/main" val="1721217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Juul</a:t>
            </a:r>
            <a:r>
              <a:rPr lang="en-CA" dirty="0" smtClean="0"/>
              <a:t> pods (shown) contain</a:t>
            </a:r>
            <a:r>
              <a:rPr lang="en-CA" baseline="0" dirty="0" smtClean="0"/>
              <a:t> 3% or 5% of nicotine. </a:t>
            </a:r>
          </a:p>
          <a:p>
            <a:endParaRPr lang="en-CA" baseline="0" dirty="0" smtClean="0"/>
          </a:p>
          <a:p>
            <a:r>
              <a:rPr lang="en-CA" baseline="0" dirty="0" smtClean="0"/>
              <a:t>The 5% pods is equivalent to a pack of cigarettes. </a:t>
            </a:r>
            <a:r>
              <a:rPr lang="en-CA" baseline="0" dirty="0" err="1" smtClean="0"/>
              <a:t>Juul</a:t>
            </a:r>
            <a:r>
              <a:rPr lang="en-CA" baseline="0" dirty="0" smtClean="0"/>
              <a:t> also says its about 200 puffs per pod which also equals to a pack of cigarettes.</a:t>
            </a:r>
          </a:p>
          <a:p>
            <a:endParaRPr lang="en-CA" baseline="0" dirty="0" smtClean="0"/>
          </a:p>
          <a:p>
            <a:r>
              <a:rPr lang="en-CA" baseline="0" dirty="0" smtClean="0"/>
              <a:t>Nicotine levels for other e-juices – 0mg/mL, 3mg/mL, 6mg/mL, 12mg/mL, 18mg/mL (sometimes even as high as 24mg/mL or 36mg/mL)</a:t>
            </a:r>
          </a:p>
          <a:p>
            <a:endParaRPr lang="en-CA" baseline="0" dirty="0" smtClean="0"/>
          </a:p>
          <a:p>
            <a:r>
              <a:rPr lang="en-CA" baseline="0" dirty="0" smtClean="0"/>
              <a:t>NOTE: Some studies have shown that some e-juice that claims 0 nicotine actually contain some nicotine. </a:t>
            </a:r>
          </a:p>
          <a:p>
            <a:endParaRPr lang="en-CA" baseline="0" dirty="0" smtClean="0"/>
          </a:p>
          <a:p>
            <a:r>
              <a:rPr lang="en-CA" baseline="0" dirty="0" err="1" smtClean="0"/>
              <a:t>Juul</a:t>
            </a:r>
            <a:r>
              <a:rPr lang="en-CA" baseline="0" dirty="0" smtClean="0"/>
              <a:t> pods are designed to NOT be refillable. Instead you would replace the empty pod with a new pod.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34</a:t>
            </a:fld>
            <a:endParaRPr lang="en-CA"/>
          </a:p>
        </p:txBody>
      </p:sp>
    </p:spTree>
    <p:extLst>
      <p:ext uri="{BB962C8B-B14F-4D97-AF65-F5344CB8AC3E}">
        <p14:creationId xmlns:p14="http://schemas.microsoft.com/office/powerpoint/2010/main" val="2664456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Besides</a:t>
            </a:r>
            <a:r>
              <a:rPr lang="en-CA" baseline="0" dirty="0" smtClean="0"/>
              <a:t> addiction, nicotine in liquid form is also poisonous.</a:t>
            </a:r>
          </a:p>
          <a:p>
            <a:endParaRPr lang="en-CA" baseline="0" dirty="0" smtClean="0"/>
          </a:p>
          <a:p>
            <a:r>
              <a:rPr lang="en-CA" baseline="0" dirty="0" smtClean="0"/>
              <a:t>Even in small amounts, vaping liquids containing nicotine can be very harmful if:</a:t>
            </a:r>
          </a:p>
          <a:p>
            <a:pPr marL="171450" indent="-171450">
              <a:buFont typeface="Arial" panose="020B0604020202020204" pitchFamily="34" charset="0"/>
              <a:buChar char="•"/>
            </a:pPr>
            <a:r>
              <a:rPr lang="en-CA" baseline="0" dirty="0" smtClean="0"/>
              <a:t>Swallowed </a:t>
            </a:r>
          </a:p>
          <a:p>
            <a:pPr marL="171450" indent="-171450">
              <a:buFont typeface="Arial" panose="020B0604020202020204" pitchFamily="34" charset="0"/>
              <a:buChar char="•"/>
            </a:pPr>
            <a:r>
              <a:rPr lang="en-CA" baseline="0" dirty="0" smtClean="0"/>
              <a:t>Absorbed through the skin</a:t>
            </a:r>
          </a:p>
          <a:p>
            <a:pPr marL="171450" indent="-171450">
              <a:buFont typeface="Arial" panose="020B0604020202020204" pitchFamily="34" charset="0"/>
              <a:buChar char="•"/>
            </a:pPr>
            <a:endParaRPr lang="en-CA" baseline="0" dirty="0" smtClean="0"/>
          </a:p>
          <a:p>
            <a:pPr marL="0" indent="0">
              <a:buFont typeface="Arial" panose="020B0604020202020204" pitchFamily="34" charset="0"/>
              <a:buNone/>
            </a:pPr>
            <a:r>
              <a:rPr lang="en-CA" baseline="0" dirty="0" smtClean="0"/>
              <a:t>There have been fatalities as well as non-fatal nicotine poisoning caused by children swallowing vaping liquids</a:t>
            </a:r>
          </a:p>
          <a:p>
            <a:pPr marL="0" indent="0">
              <a:buFont typeface="Arial" panose="020B0604020202020204" pitchFamily="34" charset="0"/>
              <a:buNone/>
            </a:pPr>
            <a:r>
              <a:rPr lang="en-CA" baseline="0" dirty="0" smtClean="0"/>
              <a:t>You also wouldn’t want your pets to swallow it.</a:t>
            </a:r>
          </a:p>
          <a:p>
            <a:pPr marL="0" indent="0">
              <a:buFont typeface="Arial" panose="020B0604020202020204" pitchFamily="34" charset="0"/>
              <a:buNone/>
            </a:pPr>
            <a:endParaRPr lang="en-CA" baseline="0" dirty="0" smtClean="0"/>
          </a:p>
          <a:p>
            <a:pPr marL="0" indent="0">
              <a:buFont typeface="Arial" panose="020B0604020202020204" pitchFamily="34" charset="0"/>
              <a:buNone/>
            </a:pPr>
            <a:r>
              <a:rPr lang="en-CA" baseline="0" dirty="0" smtClean="0"/>
              <a:t>There are even nicotine warnings on some of the packaging.</a:t>
            </a:r>
          </a:p>
          <a:p>
            <a:pPr marL="0" indent="0">
              <a:buFont typeface="Arial" panose="020B0604020202020204" pitchFamily="34" charset="0"/>
              <a:buNone/>
            </a:pPr>
            <a:r>
              <a:rPr lang="en-CA" baseline="0" dirty="0" smtClean="0"/>
              <a:t>Do you really want to be inhaling things with health warnings?</a:t>
            </a:r>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35</a:t>
            </a:fld>
            <a:endParaRPr lang="en-CA"/>
          </a:p>
        </p:txBody>
      </p:sp>
    </p:spTree>
    <p:extLst>
      <p:ext uri="{BB962C8B-B14F-4D97-AF65-F5344CB8AC3E}">
        <p14:creationId xmlns:p14="http://schemas.microsoft.com/office/powerpoint/2010/main" val="121862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Ask students what they know about the vapours that are expelled when</a:t>
            </a:r>
            <a:r>
              <a:rPr lang="en-CA" baseline="0" dirty="0" smtClean="0"/>
              <a:t> vaping</a:t>
            </a:r>
          </a:p>
          <a:p>
            <a:endParaRPr lang="en-CA" baseline="0" dirty="0" smtClean="0"/>
          </a:p>
          <a:p>
            <a:r>
              <a:rPr lang="en-CA" baseline="0" dirty="0" smtClean="0"/>
              <a:t>Are they saying it’s “water vapours” or “safe”? (misinformation)</a:t>
            </a:r>
          </a:p>
          <a:p>
            <a:endParaRPr lang="en-CA" baseline="0" dirty="0" smtClean="0"/>
          </a:p>
          <a:p>
            <a:r>
              <a:rPr lang="en-CA" baseline="0" dirty="0" smtClean="0"/>
              <a:t>(Click Next Slide)</a:t>
            </a:r>
          </a:p>
          <a:p>
            <a:r>
              <a:rPr lang="en-CA" baseline="0" dirty="0" smtClean="0"/>
              <a:t>Explain that its more than just water vapours</a:t>
            </a:r>
          </a:p>
          <a:p>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36</a:t>
            </a:fld>
            <a:endParaRPr lang="en-CA"/>
          </a:p>
        </p:txBody>
      </p:sp>
    </p:spTree>
    <p:extLst>
      <p:ext uri="{BB962C8B-B14F-4D97-AF65-F5344CB8AC3E}">
        <p14:creationId xmlns:p14="http://schemas.microsoft.com/office/powerpoint/2010/main" val="1569823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Water</a:t>
            </a:r>
            <a:r>
              <a:rPr lang="en-CA" baseline="0" dirty="0" smtClean="0"/>
              <a:t> Bottle Spray VS Hairspray Canister </a:t>
            </a:r>
          </a:p>
          <a:p>
            <a:endParaRPr lang="en-CA" baseline="0" dirty="0" smtClean="0"/>
          </a:p>
          <a:p>
            <a:r>
              <a:rPr lang="en-CA" baseline="0" dirty="0" smtClean="0"/>
              <a:t>Water Bottle:</a:t>
            </a:r>
          </a:p>
          <a:p>
            <a:r>
              <a:rPr lang="en-CA" baseline="0" dirty="0" smtClean="0"/>
              <a:t>- If you take a water bottle and spray it on the palm of your hand you will have water vapours on your hand. </a:t>
            </a:r>
          </a:p>
          <a:p>
            <a:pPr marL="171450" indent="-171450">
              <a:buFontTx/>
              <a:buChar char="-"/>
            </a:pPr>
            <a:r>
              <a:rPr lang="en-CA" baseline="0" dirty="0" smtClean="0"/>
              <a:t>Once the water dries, your hand will be dry with no residue</a:t>
            </a:r>
          </a:p>
          <a:p>
            <a:pPr marL="171450" indent="-171450">
              <a:buFontTx/>
              <a:buChar char="-"/>
            </a:pPr>
            <a:endParaRPr lang="en-CA" baseline="0" dirty="0" smtClean="0"/>
          </a:p>
          <a:p>
            <a:pPr marL="0" indent="0">
              <a:buFontTx/>
              <a:buNone/>
            </a:pPr>
            <a:r>
              <a:rPr lang="en-CA" baseline="0" dirty="0" smtClean="0"/>
              <a:t>Hairspray </a:t>
            </a:r>
          </a:p>
          <a:p>
            <a:pPr marL="171450" indent="-171450">
              <a:buFontTx/>
              <a:buChar char="-"/>
            </a:pPr>
            <a:r>
              <a:rPr lang="en-CA" baseline="0" dirty="0" smtClean="0"/>
              <a:t>If you take a hairspray canister and spray it on the palm of you hard and aerosol will be released onto your hand.</a:t>
            </a:r>
          </a:p>
          <a:p>
            <a:pPr marL="171450" indent="-171450">
              <a:buFontTx/>
              <a:buChar char="-"/>
            </a:pPr>
            <a:r>
              <a:rPr lang="en-CA" baseline="0" dirty="0" smtClean="0"/>
              <a:t>Once the aerosol dries, your hand will have a sticky residue on it</a:t>
            </a:r>
          </a:p>
          <a:p>
            <a:pPr marL="171450" indent="-171450">
              <a:buFontTx/>
              <a:buChar char="-"/>
            </a:pPr>
            <a:r>
              <a:rPr lang="en-CA" baseline="0" dirty="0" smtClean="0"/>
              <a:t>That sticky residue means that wasn’t just water on your hands</a:t>
            </a:r>
          </a:p>
          <a:p>
            <a:pPr marL="171450" indent="-171450">
              <a:buFontTx/>
              <a:buChar char="-"/>
            </a:pPr>
            <a:r>
              <a:rPr lang="en-CA" baseline="0" dirty="0" smtClean="0"/>
              <a:t>The aerosol from the vaping device has toxic chemicals and fine metal particles </a:t>
            </a:r>
          </a:p>
          <a:p>
            <a:pPr marL="171450" indent="-171450">
              <a:buFontTx/>
              <a:buChar char="-"/>
            </a:pPr>
            <a:r>
              <a:rPr lang="en-CA" baseline="0" dirty="0" smtClean="0"/>
              <a:t>Those chemicals and metal particles get stuck in your lungs – Possibly causing lung damage</a:t>
            </a:r>
          </a:p>
          <a:p>
            <a:pPr marL="0" indent="0">
              <a:buFontTx/>
              <a:buNone/>
            </a:pPr>
            <a:endParaRPr lang="en-CA" baseline="0" dirty="0" smtClean="0"/>
          </a:p>
          <a:p>
            <a:pPr marL="0" indent="0">
              <a:buFontTx/>
              <a:buNone/>
            </a:pPr>
            <a:r>
              <a:rPr lang="en-CA" baseline="0" dirty="0" smtClean="0"/>
              <a:t>Remember, the long-term health risks are still unknown!</a:t>
            </a:r>
          </a:p>
          <a:p>
            <a:pPr marL="171450" indent="-171450">
              <a:buFontTx/>
              <a:buChar char="-"/>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37</a:t>
            </a:fld>
            <a:endParaRPr lang="en-CA"/>
          </a:p>
        </p:txBody>
      </p:sp>
    </p:spTree>
    <p:extLst>
      <p:ext uri="{BB962C8B-B14F-4D97-AF65-F5344CB8AC3E}">
        <p14:creationId xmlns:p14="http://schemas.microsoft.com/office/powerpoint/2010/main" val="288958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Chemicals</a:t>
            </a:r>
            <a:r>
              <a:rPr lang="en-CA" baseline="0" dirty="0" smtClean="0"/>
              <a:t> used for flavour in vaping products are often used by food manufacturers to add flavours to their products. </a:t>
            </a:r>
          </a:p>
          <a:p>
            <a:endParaRPr lang="en-CA" baseline="0" dirty="0" smtClean="0"/>
          </a:p>
          <a:p>
            <a:r>
              <a:rPr lang="en-CA" baseline="0" dirty="0" smtClean="0"/>
              <a:t>BUT…</a:t>
            </a:r>
          </a:p>
          <a:p>
            <a:endParaRPr lang="en-CA" baseline="0" dirty="0" smtClean="0"/>
          </a:p>
          <a:p>
            <a:r>
              <a:rPr lang="en-CA" baseline="0" dirty="0" smtClean="0"/>
              <a:t>They may be safe to eat (ingest) but they have not been tested to see if they are safe to breathe in (Inhaled).</a:t>
            </a:r>
          </a:p>
          <a:p>
            <a:endParaRPr lang="en-CA" baseline="0" dirty="0" smtClean="0"/>
          </a:p>
          <a:p>
            <a:r>
              <a:rPr lang="en-CA" baseline="0" dirty="0" smtClean="0"/>
              <a:t>Issue… When you burn things or heat them up enough, new chemicals can be created and breathed in.</a:t>
            </a:r>
          </a:p>
          <a:p>
            <a:r>
              <a:rPr lang="en-CA" baseline="0" dirty="0" smtClean="0"/>
              <a:t>Studies are showing that you are inhaling micro particles and heavy metals.</a:t>
            </a:r>
          </a:p>
          <a:p>
            <a:endParaRPr lang="en-CA" baseline="0" dirty="0" smtClean="0"/>
          </a:p>
          <a:p>
            <a:r>
              <a:rPr lang="en-CA" baseline="0" dirty="0" smtClean="0"/>
              <a:t>2</a:t>
            </a:r>
            <a:r>
              <a:rPr lang="en-CA" baseline="30000" dirty="0" smtClean="0"/>
              <a:t>nd</a:t>
            </a:r>
            <a:r>
              <a:rPr lang="en-CA" baseline="0" dirty="0" smtClean="0"/>
              <a:t> hand vapour contains toxic chemicals similar to those but at lesser levels. So even if you don’t vape but stand with a group of </a:t>
            </a:r>
            <a:r>
              <a:rPr lang="en-CA" baseline="0" dirty="0" err="1" smtClean="0"/>
              <a:t>vapers</a:t>
            </a:r>
            <a:r>
              <a:rPr lang="en-CA" baseline="0" dirty="0" smtClean="0"/>
              <a:t>, you are being exposed to chemicals. Long term health effects of 2</a:t>
            </a:r>
            <a:r>
              <a:rPr lang="en-CA" baseline="30000" dirty="0" smtClean="0"/>
              <a:t>nd</a:t>
            </a:r>
            <a:r>
              <a:rPr lang="en-CA" baseline="0" dirty="0" smtClean="0"/>
              <a:t> hand vapour are still unknown. </a:t>
            </a:r>
          </a:p>
          <a:p>
            <a:endParaRPr lang="en-CA" baseline="0" dirty="0" smtClean="0"/>
          </a:p>
        </p:txBody>
      </p:sp>
      <p:sp>
        <p:nvSpPr>
          <p:cNvPr id="4" name="Slide Number Placeholder 3"/>
          <p:cNvSpPr>
            <a:spLocks noGrp="1"/>
          </p:cNvSpPr>
          <p:nvPr>
            <p:ph type="sldNum" sz="quarter" idx="10"/>
          </p:nvPr>
        </p:nvSpPr>
        <p:spPr/>
        <p:txBody>
          <a:bodyPr/>
          <a:lstStyle/>
          <a:p>
            <a:fld id="{767EA28F-56B9-41CA-B27C-452053311F81}" type="slidenum">
              <a:rPr lang="en-CA" smtClean="0"/>
              <a:t>38</a:t>
            </a:fld>
            <a:endParaRPr lang="en-CA"/>
          </a:p>
        </p:txBody>
      </p:sp>
    </p:spTree>
    <p:extLst>
      <p:ext uri="{BB962C8B-B14F-4D97-AF65-F5344CB8AC3E}">
        <p14:creationId xmlns:p14="http://schemas.microsoft.com/office/powerpoint/2010/main" val="2571135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Move on to next slide after revealing answer.</a:t>
            </a:r>
          </a:p>
        </p:txBody>
      </p:sp>
      <p:sp>
        <p:nvSpPr>
          <p:cNvPr id="4" name="Slide Number Placeholder 3"/>
          <p:cNvSpPr>
            <a:spLocks noGrp="1"/>
          </p:cNvSpPr>
          <p:nvPr>
            <p:ph type="sldNum" sz="quarter" idx="10"/>
          </p:nvPr>
        </p:nvSpPr>
        <p:spPr/>
        <p:txBody>
          <a:bodyPr/>
          <a:lstStyle/>
          <a:p>
            <a:fld id="{767EA28F-56B9-41CA-B27C-452053311F81}" type="slidenum">
              <a:rPr lang="en-CA" smtClean="0"/>
              <a:t>39</a:t>
            </a:fld>
            <a:endParaRPr lang="en-CA"/>
          </a:p>
        </p:txBody>
      </p:sp>
    </p:spTree>
    <p:extLst>
      <p:ext uri="{BB962C8B-B14F-4D97-AF65-F5344CB8AC3E}">
        <p14:creationId xmlns:p14="http://schemas.microsoft.com/office/powerpoint/2010/main" val="107218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Vaping Products = E-juice, vapes, vaping components like batteries, atomizer  </a:t>
            </a:r>
          </a:p>
          <a:p>
            <a:endParaRPr lang="en-CA" dirty="0" smtClean="0"/>
          </a:p>
          <a:p>
            <a:r>
              <a:rPr lang="en-CA" dirty="0" smtClean="0"/>
              <a:t>Sharing with friends is considered</a:t>
            </a:r>
            <a:r>
              <a:rPr lang="en-CA" baseline="0" dirty="0" smtClean="0"/>
              <a:t> “supplying to youth” and could result in a charge.</a:t>
            </a:r>
          </a:p>
          <a:p>
            <a:endParaRPr lang="en-CA" baseline="0" dirty="0" smtClean="0"/>
          </a:p>
          <a:p>
            <a:r>
              <a:rPr lang="en-CA" baseline="0" dirty="0" smtClean="0"/>
              <a:t>Parents buying vapes for children is also considered illegal.</a:t>
            </a:r>
          </a:p>
          <a:p>
            <a:endParaRPr lang="en-CA" baseline="0" dirty="0" smtClean="0"/>
          </a:p>
          <a:p>
            <a:r>
              <a:rPr lang="en-CA" baseline="0" dirty="0" smtClean="0"/>
              <a:t>People caught supplying minors vaping products (also includes cigarettes) can face a fine of up to $490.</a:t>
            </a:r>
            <a:endParaRPr lang="en-CA" dirty="0" smtClean="0"/>
          </a:p>
          <a:p>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40</a:t>
            </a:fld>
            <a:endParaRPr lang="en-CA"/>
          </a:p>
        </p:txBody>
      </p:sp>
    </p:spTree>
    <p:extLst>
      <p:ext uri="{BB962C8B-B14F-4D97-AF65-F5344CB8AC3E}">
        <p14:creationId xmlns:p14="http://schemas.microsoft.com/office/powerpoint/2010/main" val="1142671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Vaping</a:t>
            </a:r>
            <a:r>
              <a:rPr lang="en-CA" baseline="0" dirty="0" smtClean="0"/>
              <a:t> is not allowed where Smoking isn’t allowed. </a:t>
            </a:r>
          </a:p>
          <a:p>
            <a:endParaRPr lang="en-CA" baseline="0" dirty="0" smtClean="0"/>
          </a:p>
          <a:p>
            <a:r>
              <a:rPr lang="en-CA" baseline="0" dirty="0" smtClean="0"/>
              <a:t>That means:</a:t>
            </a:r>
            <a:endParaRPr lang="en-CA" dirty="0" smtClean="0"/>
          </a:p>
          <a:p>
            <a:r>
              <a:rPr lang="en-CA" dirty="0" smtClean="0"/>
              <a:t>No Vaping or</a:t>
            </a:r>
            <a:r>
              <a:rPr lang="en-CA" baseline="0" dirty="0" smtClean="0"/>
              <a:t> Smoking anything </a:t>
            </a:r>
            <a:r>
              <a:rPr lang="en-CA" dirty="0" smtClean="0"/>
              <a:t>20 metres from:</a:t>
            </a:r>
          </a:p>
          <a:p>
            <a:pPr marL="171450" indent="-171450">
              <a:buFontTx/>
              <a:buChar char="-"/>
            </a:pPr>
            <a:r>
              <a:rPr lang="en-CA" baseline="0" dirty="0" smtClean="0"/>
              <a:t>Rec centre PROPERTY (not just the building)</a:t>
            </a:r>
          </a:p>
          <a:p>
            <a:pPr marL="171450" indent="-171450">
              <a:buFontTx/>
              <a:buChar char="-"/>
            </a:pPr>
            <a:r>
              <a:rPr lang="en-CA" baseline="0" dirty="0" smtClean="0"/>
              <a:t>School GROUNDS (not just the building)</a:t>
            </a:r>
          </a:p>
          <a:p>
            <a:pPr marL="171450" indent="-171450">
              <a:buFontTx/>
              <a:buChar char="-"/>
            </a:pPr>
            <a:r>
              <a:rPr lang="en-CA" baseline="0" dirty="0" smtClean="0"/>
              <a:t>Sports fields and spectator viewing areas</a:t>
            </a:r>
          </a:p>
          <a:p>
            <a:pPr marL="171450" indent="-171450">
              <a:buFontTx/>
              <a:buChar char="-"/>
            </a:pPr>
            <a:r>
              <a:rPr lang="en-CA" baseline="0" dirty="0" smtClean="0"/>
              <a:t>Playgrounds </a:t>
            </a:r>
          </a:p>
          <a:p>
            <a:pPr marL="171450" indent="-171450">
              <a:buFontTx/>
              <a:buChar char="-"/>
            </a:pPr>
            <a:r>
              <a:rPr lang="en-CA" baseline="0" dirty="0" smtClean="0"/>
              <a:t>Arena GROUNDS (not pictured)</a:t>
            </a:r>
          </a:p>
          <a:p>
            <a:pPr marL="0" indent="0">
              <a:buFontTx/>
              <a:buNone/>
            </a:pPr>
            <a:endParaRPr lang="en-CA" baseline="0" dirty="0" smtClean="0"/>
          </a:p>
          <a:p>
            <a:pPr marL="0" indent="0">
              <a:buFontTx/>
              <a:buNone/>
            </a:pPr>
            <a:r>
              <a:rPr lang="en-CA" baseline="0" dirty="0" smtClean="0"/>
              <a:t>It’s the Law. </a:t>
            </a:r>
          </a:p>
          <a:p>
            <a:pPr marL="0" indent="0">
              <a:buFontTx/>
              <a:buNone/>
            </a:pPr>
            <a:endParaRPr lang="en-CA" baseline="0" dirty="0" smtClean="0"/>
          </a:p>
          <a:p>
            <a:pPr marL="0" indent="0">
              <a:buFontTx/>
              <a:buNone/>
            </a:pPr>
            <a:r>
              <a:rPr lang="en-CA" baseline="0" dirty="0" smtClean="0"/>
              <a:t>People can be charged and fined. </a:t>
            </a:r>
          </a:p>
        </p:txBody>
      </p:sp>
      <p:sp>
        <p:nvSpPr>
          <p:cNvPr id="4" name="Slide Number Placeholder 3"/>
          <p:cNvSpPr>
            <a:spLocks noGrp="1"/>
          </p:cNvSpPr>
          <p:nvPr>
            <p:ph type="sldNum" sz="quarter" idx="10"/>
          </p:nvPr>
        </p:nvSpPr>
        <p:spPr/>
        <p:txBody>
          <a:bodyPr/>
          <a:lstStyle/>
          <a:p>
            <a:fld id="{767EA28F-56B9-41CA-B27C-452053311F81}" type="slidenum">
              <a:rPr lang="en-CA" smtClean="0"/>
              <a:t>41</a:t>
            </a:fld>
            <a:endParaRPr lang="en-CA"/>
          </a:p>
        </p:txBody>
      </p:sp>
    </p:spTree>
    <p:extLst>
      <p:ext uri="{BB962C8B-B14F-4D97-AF65-F5344CB8AC3E}">
        <p14:creationId xmlns:p14="http://schemas.microsoft.com/office/powerpoint/2010/main" val="2195567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Reiterate</a:t>
            </a:r>
            <a:r>
              <a:rPr lang="en-CA" baseline="0" dirty="0" smtClean="0"/>
              <a:t> that cigarettes are bad. Read the list of how and why cigarettes are bad. </a:t>
            </a:r>
          </a:p>
          <a:p>
            <a:endParaRPr lang="en-CA" baseline="0" dirty="0" smtClean="0"/>
          </a:p>
          <a:p>
            <a:r>
              <a:rPr lang="en-CA" baseline="0" dirty="0" smtClean="0"/>
              <a:t>Then compare vapes to cigarettes. Ask students if vapes are: (then read off the list)</a:t>
            </a:r>
          </a:p>
          <a:p>
            <a:endParaRPr lang="en-CA" baseline="0" dirty="0" smtClean="0"/>
          </a:p>
          <a:p>
            <a:r>
              <a:rPr lang="en-CA" baseline="0" dirty="0" smtClean="0"/>
              <a:t>Are vapes addictive?</a:t>
            </a:r>
          </a:p>
          <a:p>
            <a:r>
              <a:rPr lang="en-CA" baseline="0" dirty="0" smtClean="0"/>
              <a:t>Do they have health risks? </a:t>
            </a:r>
          </a:p>
          <a:p>
            <a:r>
              <a:rPr lang="en-CA" baseline="0" dirty="0" smtClean="0"/>
              <a:t>Etc.  </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42</a:t>
            </a:fld>
            <a:endParaRPr lang="en-CA"/>
          </a:p>
        </p:txBody>
      </p:sp>
    </p:spTree>
    <p:extLst>
      <p:ext uri="{BB962C8B-B14F-4D97-AF65-F5344CB8AC3E}">
        <p14:creationId xmlns:p14="http://schemas.microsoft.com/office/powerpoint/2010/main" val="67210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70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Copy and paste the link</a:t>
            </a:r>
            <a:r>
              <a:rPr lang="en-CA" baseline="0" dirty="0" smtClean="0"/>
              <a:t> to video if clicking play button doesn’t work:   </a:t>
            </a:r>
            <a:r>
              <a:rPr lang="en-CA" dirty="0" smtClean="0">
                <a:hlinkClick r:id="rId3"/>
              </a:rPr>
              <a:t>https://www.youtube.com/watch?v=mGaDhpXHWrQ</a:t>
            </a:r>
            <a:r>
              <a:rPr lang="en-CA" dirty="0" smtClean="0"/>
              <a:t> </a:t>
            </a:r>
            <a:endParaRPr lang="en-CA" baseline="0" dirty="0" smtClean="0"/>
          </a:p>
          <a:p>
            <a:r>
              <a:rPr lang="en-CA" baseline="0" dirty="0" smtClean="0"/>
              <a:t>(Health Canada – Consider the Consequences) </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43</a:t>
            </a:fld>
            <a:endParaRPr lang="en-CA"/>
          </a:p>
        </p:txBody>
      </p:sp>
    </p:spTree>
    <p:extLst>
      <p:ext uri="{BB962C8B-B14F-4D97-AF65-F5344CB8AC3E}">
        <p14:creationId xmlns:p14="http://schemas.microsoft.com/office/powerpoint/2010/main" val="4286353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Youth vaping</a:t>
            </a:r>
            <a:r>
              <a:rPr lang="en-CA" baseline="0" dirty="0" smtClean="0"/>
              <a:t> will lead to a new generation of nicotine dependant youth</a:t>
            </a:r>
          </a:p>
          <a:p>
            <a:endParaRPr lang="en-CA" baseline="0" dirty="0" smtClean="0"/>
          </a:p>
          <a:p>
            <a:r>
              <a:rPr lang="en-CA" baseline="0" dirty="0" smtClean="0"/>
              <a:t>Good news is that most youth don’t vape!</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44</a:t>
            </a:fld>
            <a:endParaRPr lang="en-CA"/>
          </a:p>
        </p:txBody>
      </p:sp>
    </p:spTree>
    <p:extLst>
      <p:ext uri="{BB962C8B-B14F-4D97-AF65-F5344CB8AC3E}">
        <p14:creationId xmlns:p14="http://schemas.microsoft.com/office/powerpoint/2010/main" val="210409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 person who is trying to quit smoking, vaping</a:t>
            </a:r>
            <a:r>
              <a:rPr lang="en-CA" baseline="0" dirty="0" smtClean="0"/>
              <a:t> might be less harmful. But that doesn’t mean its safe. </a:t>
            </a:r>
          </a:p>
          <a:p>
            <a:endParaRPr lang="en-CA" baseline="0" dirty="0" smtClean="0"/>
          </a:p>
          <a:p>
            <a:r>
              <a:rPr lang="en-CA" baseline="0" dirty="0" smtClean="0"/>
              <a:t>It is already more harmful to a person who vapes but doesn’t smoke</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45</a:t>
            </a:fld>
            <a:endParaRPr lang="en-CA"/>
          </a:p>
        </p:txBody>
      </p:sp>
    </p:spTree>
    <p:extLst>
      <p:ext uri="{BB962C8B-B14F-4D97-AF65-F5344CB8AC3E}">
        <p14:creationId xmlns:p14="http://schemas.microsoft.com/office/powerpoint/2010/main" val="28961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Tobacco</a:t>
            </a:r>
            <a:r>
              <a:rPr lang="en-CA" baseline="0" dirty="0" smtClean="0"/>
              <a:t> and vaping companies profit from addiction</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46</a:t>
            </a:fld>
            <a:endParaRPr lang="en-CA"/>
          </a:p>
        </p:txBody>
      </p:sp>
    </p:spTree>
    <p:extLst>
      <p:ext uri="{BB962C8B-B14F-4D97-AF65-F5344CB8AC3E}">
        <p14:creationId xmlns:p14="http://schemas.microsoft.com/office/powerpoint/2010/main" val="52424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Sources:</a:t>
            </a:r>
            <a:r>
              <a:rPr lang="en-CA" baseline="0" dirty="0" smtClean="0"/>
              <a:t> </a:t>
            </a:r>
          </a:p>
          <a:p>
            <a:r>
              <a:rPr lang="en-CA" baseline="0" dirty="0" smtClean="0"/>
              <a:t>Cancer.org</a:t>
            </a:r>
          </a:p>
          <a:p>
            <a:r>
              <a:rPr lang="en-CA" dirty="0" smtClean="0">
                <a:hlinkClick r:id="rId3"/>
              </a:rPr>
              <a:t>https://www.cancer.org/latest-news/two-studies-highlight-tradeoffs-of-e-cigarettes.html</a:t>
            </a:r>
            <a:endParaRPr lang="en-CA" baseline="0" dirty="0" smtClean="0"/>
          </a:p>
          <a:p>
            <a:endParaRPr lang="en-CA" baseline="0" dirty="0" smtClean="0"/>
          </a:p>
          <a:p>
            <a:r>
              <a:rPr lang="en-CA" baseline="0" dirty="0" smtClean="0"/>
              <a:t>Ontario Lung Association</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47</a:t>
            </a:fld>
            <a:endParaRPr lang="en-CA"/>
          </a:p>
        </p:txBody>
      </p:sp>
    </p:spTree>
    <p:extLst>
      <p:ext uri="{BB962C8B-B14F-4D97-AF65-F5344CB8AC3E}">
        <p14:creationId xmlns:p14="http://schemas.microsoft.com/office/powerpoint/2010/main" val="368851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took the cigarette industry</a:t>
            </a:r>
            <a:r>
              <a:rPr lang="en-CA" baseline="0" dirty="0" smtClean="0"/>
              <a:t> about 50 years to learn about the long-term health impacts of smoking</a:t>
            </a:r>
          </a:p>
          <a:p>
            <a:endParaRPr lang="en-CA" baseline="0" dirty="0" smtClean="0"/>
          </a:p>
          <a:p>
            <a:r>
              <a:rPr lang="en-CA" baseline="0" dirty="0" smtClean="0"/>
              <a:t>Even though long term health risks are still unknown, we do know they aren’t as safe as some people think.</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48</a:t>
            </a:fld>
            <a:endParaRPr lang="en-CA"/>
          </a:p>
        </p:txBody>
      </p:sp>
    </p:spTree>
    <p:extLst>
      <p:ext uri="{BB962C8B-B14F-4D97-AF65-F5344CB8AC3E}">
        <p14:creationId xmlns:p14="http://schemas.microsoft.com/office/powerpoint/2010/main" val="68235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Ask students where they find the ingredients.</a:t>
            </a:r>
          </a:p>
          <a:p>
            <a:endParaRPr lang="en-CA" dirty="0" smtClean="0"/>
          </a:p>
          <a:p>
            <a:r>
              <a:rPr lang="en-CA" dirty="0" smtClean="0"/>
              <a:t>Where</a:t>
            </a:r>
            <a:r>
              <a:rPr lang="en-CA" baseline="0" dirty="0" smtClean="0"/>
              <a:t> do you find tar? Click for answer</a:t>
            </a:r>
          </a:p>
          <a:p>
            <a:r>
              <a:rPr lang="en-CA" baseline="0" dirty="0" smtClean="0"/>
              <a:t>Where do you find butane? Click for answer</a:t>
            </a:r>
          </a:p>
          <a:p>
            <a:r>
              <a:rPr lang="en-CA" baseline="0" dirty="0" smtClean="0"/>
              <a:t>Etc.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1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47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E38CF8-B750-4EFE-A9FD-4C9051B2D01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6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Try to get answers such as “safe/harmless</a:t>
            </a:r>
            <a:r>
              <a:rPr lang="en-CA" baseline="0" dirty="0" smtClean="0"/>
              <a:t>, tastes/smells good, it’s cool/fun, friends do it/share </a:t>
            </a:r>
            <a:r>
              <a:rPr lang="en-CA" baseline="0" dirty="0" err="1" smtClean="0"/>
              <a:t>etc</a:t>
            </a:r>
            <a:endParaRPr lang="en-CA" baseline="0" dirty="0" smtClean="0"/>
          </a:p>
          <a:p>
            <a:endParaRPr lang="en-CA" baseline="0" dirty="0" smtClean="0"/>
          </a:p>
          <a:p>
            <a:r>
              <a:rPr lang="en-CA" dirty="0" smtClean="0"/>
              <a:t>(Option: Answer out loud or do</a:t>
            </a:r>
            <a:r>
              <a:rPr lang="en-CA" baseline="0" dirty="0" smtClean="0"/>
              <a:t> a post-it note activity)</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10</a:t>
            </a:fld>
            <a:endParaRPr lang="en-CA"/>
          </a:p>
        </p:txBody>
      </p:sp>
    </p:spTree>
    <p:extLst>
      <p:ext uri="{BB962C8B-B14F-4D97-AF65-F5344CB8AC3E}">
        <p14:creationId xmlns:p14="http://schemas.microsoft.com/office/powerpoint/2010/main" val="383213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Explain</a:t>
            </a:r>
            <a:r>
              <a:rPr lang="en-CA" baseline="0" dirty="0" smtClean="0"/>
              <a:t> that in this presentation you might interchange some terms but explain that you are referring to the same thing  - vaping!</a:t>
            </a:r>
          </a:p>
          <a:p>
            <a:r>
              <a:rPr lang="en-CA" baseline="0" dirty="0" smtClean="0"/>
              <a:t>Also explain how you might interchange:</a:t>
            </a:r>
          </a:p>
          <a:p>
            <a:pPr marL="171450" indent="-171450">
              <a:buFontTx/>
              <a:buChar char="-"/>
            </a:pPr>
            <a:r>
              <a:rPr lang="en-CA" baseline="0" dirty="0" smtClean="0"/>
              <a:t>vapours/smoke/aerosol/clouds</a:t>
            </a:r>
          </a:p>
          <a:p>
            <a:pPr marL="171450" indent="-171450">
              <a:buFontTx/>
              <a:buChar char="-"/>
            </a:pPr>
            <a:r>
              <a:rPr lang="en-CA" baseline="0" dirty="0" smtClean="0"/>
              <a:t>E-cigs/vapes/</a:t>
            </a:r>
            <a:r>
              <a:rPr lang="en-CA" baseline="0" dirty="0" err="1" smtClean="0"/>
              <a:t>Juuls</a:t>
            </a:r>
            <a:r>
              <a:rPr lang="en-CA" baseline="0" dirty="0" smtClean="0"/>
              <a:t>/Mods/Pens</a:t>
            </a:r>
          </a:p>
          <a:p>
            <a:pPr marL="171450" indent="-171450">
              <a:buFontTx/>
              <a:buChar char="-"/>
            </a:pPr>
            <a:r>
              <a:rPr lang="en-CA" baseline="0" dirty="0" smtClean="0"/>
              <a:t>E-Juice/e-liquids/pods/cartridges</a:t>
            </a:r>
          </a:p>
          <a:p>
            <a:endParaRPr lang="en-CA" baseline="0" dirty="0" smtClean="0"/>
          </a:p>
          <a:p>
            <a:endParaRPr lang="en-CA" baseline="0" dirty="0" smtClean="0"/>
          </a:p>
          <a:p>
            <a:r>
              <a:rPr lang="en-CA" baseline="0" dirty="0" smtClean="0"/>
              <a:t>Explain how they were originally known as e-cigarettes/e-cigs when they first came out because they were designed to help people quit smoking.</a:t>
            </a:r>
          </a:p>
          <a:p>
            <a:endParaRPr lang="en-CA" baseline="0" dirty="0" smtClean="0"/>
          </a:p>
          <a:p>
            <a:r>
              <a:rPr lang="en-CA" baseline="0" dirty="0" smtClean="0"/>
              <a:t>But now, they want to distance themselves away from the word “cigarette” because cigarettes are known to be bad for people</a:t>
            </a:r>
            <a:endParaRPr lang="en-CA" dirty="0"/>
          </a:p>
        </p:txBody>
      </p:sp>
      <p:sp>
        <p:nvSpPr>
          <p:cNvPr id="4" name="Slide Number Placeholder 3"/>
          <p:cNvSpPr>
            <a:spLocks noGrp="1"/>
          </p:cNvSpPr>
          <p:nvPr>
            <p:ph type="sldNum" sz="quarter" idx="10"/>
          </p:nvPr>
        </p:nvSpPr>
        <p:spPr/>
        <p:txBody>
          <a:bodyPr/>
          <a:lstStyle/>
          <a:p>
            <a:fld id="{767EA28F-56B9-41CA-B27C-452053311F81}" type="slidenum">
              <a:rPr lang="en-CA" smtClean="0"/>
              <a:t>11</a:t>
            </a:fld>
            <a:endParaRPr lang="en-CA"/>
          </a:p>
        </p:txBody>
      </p:sp>
    </p:spTree>
    <p:extLst>
      <p:ext uri="{BB962C8B-B14F-4D97-AF65-F5344CB8AC3E}">
        <p14:creationId xmlns:p14="http://schemas.microsoft.com/office/powerpoint/2010/main" val="77517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88020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2503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24205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33116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23715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38684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96944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F6BF7A-E51E-4ADB-B94A-69176D6BD1F7}" type="datetimeFigureOut">
              <a:rPr lang="en-CA" smtClean="0"/>
              <a:t>2019-12-02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69555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F6BF7A-E51E-4ADB-B94A-69176D6BD1F7}" type="datetimeFigureOut">
              <a:rPr lang="en-CA" smtClean="0"/>
              <a:t>2019-12-02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332617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6BF7A-E51E-4ADB-B94A-69176D6BD1F7}"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29549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41506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69133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a:xfrm>
            <a:off x="590396" y="6041362"/>
            <a:ext cx="3295413" cy="365125"/>
          </a:xfrm>
        </p:spPr>
        <p:txBody>
          <a:bodyPr/>
          <a:lstStyle/>
          <a:p>
            <a:endParaRPr lang="en-CA"/>
          </a:p>
        </p:txBody>
      </p:sp>
      <p:sp>
        <p:nvSpPr>
          <p:cNvPr id="7" name="Slide Number Placeholder 6"/>
          <p:cNvSpPr>
            <a:spLocks noGrp="1"/>
          </p:cNvSpPr>
          <p:nvPr>
            <p:ph type="sldNum" sz="quarter" idx="12"/>
          </p:nvPr>
        </p:nvSpPr>
        <p:spPr>
          <a:xfrm>
            <a:off x="4862689" y="5915888"/>
            <a:ext cx="1062155" cy="490599"/>
          </a:xfrm>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693285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F6BF7A-E51E-4ADB-B94A-69176D6BD1F7}"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868023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565120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60F6BF7A-E51E-4ADB-B94A-69176D6BD1F7}"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186517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2878834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F6BF7A-E51E-4ADB-B94A-69176D6BD1F7}"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BA3EA0-57CD-40AD-AEF5-4B849B94FD86}" type="slidenum">
              <a:rPr lang="en-CA" smtClean="0"/>
              <a:t>‹#›</a:t>
            </a:fld>
            <a:endParaRPr lang="en-CA"/>
          </a:p>
        </p:txBody>
      </p:sp>
    </p:spTree>
    <p:extLst>
      <p:ext uri="{BB962C8B-B14F-4D97-AF65-F5344CB8AC3E}">
        <p14:creationId xmlns:p14="http://schemas.microsoft.com/office/powerpoint/2010/main" val="414253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D060F3-B035-42EA-8CC1-4AEA16D87B63}" type="datetimeFigureOut">
              <a:rPr lang="en-CA" smtClean="0"/>
              <a:t>2019-12-02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0717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734516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8D060F3-B035-42EA-8CC1-4AEA16D87B63}" type="datetimeFigureOut">
              <a:rPr lang="en-CA" smtClean="0"/>
              <a:t>2019-12-02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358121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8D060F3-B035-42EA-8CC1-4AEA16D87B63}" type="datetimeFigureOut">
              <a:rPr lang="en-CA" smtClean="0"/>
              <a:t>2019-12-02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40675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060F3-B035-42EA-8CC1-4AEA16D87B63}" type="datetimeFigureOut">
              <a:rPr lang="en-CA" smtClean="0"/>
              <a:t>2019-12-02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15952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158316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D060F3-B035-42EA-8CC1-4AEA16D87B63}" type="datetimeFigureOut">
              <a:rPr lang="en-CA" smtClean="0"/>
              <a:t>2019-12-02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3CB961-3775-4EBB-AED1-C1FD57CE37B9}" type="slidenum">
              <a:rPr lang="en-CA" smtClean="0"/>
              <a:t>‹#›</a:t>
            </a:fld>
            <a:endParaRPr lang="en-CA"/>
          </a:p>
        </p:txBody>
      </p:sp>
    </p:spTree>
    <p:extLst>
      <p:ext uri="{BB962C8B-B14F-4D97-AF65-F5344CB8AC3E}">
        <p14:creationId xmlns:p14="http://schemas.microsoft.com/office/powerpoint/2010/main" val="201470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060F3-B035-42EA-8CC1-4AEA16D87B63}" type="datetimeFigureOut">
              <a:rPr lang="en-CA" smtClean="0"/>
              <a:t>2019-12-02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CB961-3775-4EBB-AED1-C1FD57CE37B9}" type="slidenum">
              <a:rPr lang="en-CA" smtClean="0"/>
              <a:t>‹#›</a:t>
            </a:fld>
            <a:endParaRPr lang="en-CA"/>
          </a:p>
        </p:txBody>
      </p:sp>
    </p:spTree>
    <p:extLst>
      <p:ext uri="{BB962C8B-B14F-4D97-AF65-F5344CB8AC3E}">
        <p14:creationId xmlns:p14="http://schemas.microsoft.com/office/powerpoint/2010/main" val="330610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CA"/>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0F6BF7A-E51E-4ADB-B94A-69176D6BD1F7}" type="datetimeFigureOut">
              <a:rPr lang="en-CA" smtClean="0"/>
              <a:t>2019-12-02</a:t>
            </a:fld>
            <a:endParaRPr lang="en-CA"/>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00BA3EA0-57CD-40AD-AEF5-4B849B94FD86}" type="slidenum">
              <a:rPr lang="en-CA" smtClean="0"/>
              <a:t>‹#›</a:t>
            </a:fld>
            <a:endParaRPr lang="en-CA"/>
          </a:p>
        </p:txBody>
      </p:sp>
    </p:spTree>
    <p:extLst>
      <p:ext uri="{BB962C8B-B14F-4D97-AF65-F5344CB8AC3E}">
        <p14:creationId xmlns:p14="http://schemas.microsoft.com/office/powerpoint/2010/main" val="4000110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youtube.com/watch?v=wr8AsbPMSj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4.jpe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youtube.com/watch?v=mGaDhpXHWrQ"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CA" sz="7200" b="1" dirty="0" smtClean="0">
                <a:solidFill>
                  <a:srgbClr val="F24549"/>
                </a:solidFill>
                <a:effectLst>
                  <a:outerShdw blurRad="38100" dist="38100" dir="2700000" algn="tl">
                    <a:srgbClr val="000000">
                      <a:alpha val="43137"/>
                    </a:srgbClr>
                  </a:outerShdw>
                </a:effectLst>
              </a:rPr>
              <a:t>Vaping</a:t>
            </a:r>
            <a:r>
              <a:rPr lang="en-CA" sz="7200" b="1" dirty="0" smtClean="0">
                <a:solidFill>
                  <a:srgbClr val="FFC000"/>
                </a:solidFill>
                <a:effectLst>
                  <a:outerShdw blurRad="38100" dist="38100" dir="2700000" algn="tl">
                    <a:srgbClr val="000000">
                      <a:alpha val="43137"/>
                    </a:srgbClr>
                  </a:outerShdw>
                </a:effectLst>
              </a:rPr>
              <a:t> </a:t>
            </a:r>
            <a:r>
              <a:rPr lang="en-CA" sz="7200" b="1" dirty="0" smtClean="0">
                <a:solidFill>
                  <a:schemeClr val="bg1"/>
                </a:solidFill>
                <a:effectLst>
                  <a:outerShdw blurRad="38100" dist="38100" dir="2700000" algn="tl">
                    <a:srgbClr val="000000">
                      <a:alpha val="43137"/>
                    </a:srgbClr>
                  </a:outerShdw>
                </a:effectLst>
              </a:rPr>
              <a:t>  Know The Risks</a:t>
            </a:r>
            <a:endParaRPr lang="en-CA" sz="7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8857" y="108857"/>
            <a:ext cx="11963400" cy="664028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a:off x="4572000" y="2601686"/>
            <a:ext cx="0" cy="7184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202" y="4963886"/>
            <a:ext cx="1749046" cy="1386568"/>
          </a:xfrm>
          <a:prstGeom prst="rect">
            <a:avLst/>
          </a:prstGeom>
        </p:spPr>
      </p:pic>
      <p:sp>
        <p:nvSpPr>
          <p:cNvPr id="5" name="TextBox 4"/>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34457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after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 t="21789" r="25342" b="3785"/>
          <a:stretch/>
        </p:blipFill>
        <p:spPr>
          <a:xfrm>
            <a:off x="11151" y="-21772"/>
            <a:ext cx="12180850" cy="6879771"/>
          </a:xfrm>
          <a:prstGeom prst="rect">
            <a:avLst/>
          </a:prstGeom>
        </p:spPr>
      </p:pic>
    </p:spTree>
    <p:extLst>
      <p:ext uri="{BB962C8B-B14F-4D97-AF65-F5344CB8AC3E}">
        <p14:creationId xmlns:p14="http://schemas.microsoft.com/office/powerpoint/2010/main" val="3801781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212184" cy="6858000"/>
          </a:xfrm>
          <a:prstGeom prst="rect">
            <a:avLst/>
          </a:prstGeom>
        </p:spPr>
      </p:pic>
    </p:spTree>
    <p:extLst>
      <p:ext uri="{BB962C8B-B14F-4D97-AF65-F5344CB8AC3E}">
        <p14:creationId xmlns:p14="http://schemas.microsoft.com/office/powerpoint/2010/main" val="578380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417384" y="2274044"/>
            <a:ext cx="2643984" cy="3194977"/>
            <a:chOff x="9328648" y="2324761"/>
            <a:chExt cx="2643984" cy="3194977"/>
          </a:xfrm>
        </p:grpSpPr>
        <p:pic>
          <p:nvPicPr>
            <p:cNvPr id="1026" name="Picture 2" descr="Image result for juul no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V="1">
              <a:off x="8134984" y="3663128"/>
              <a:ext cx="2852118" cy="464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vype epen no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21240" r="56942"/>
            <a:stretch/>
          </p:blipFill>
          <p:spPr bwMode="auto">
            <a:xfrm>
              <a:off x="10096059" y="2324761"/>
              <a:ext cx="697086" cy="31949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vype pebble no background"/>
            <p:cNvPicPr>
              <a:picLocks noChangeAspect="1" noChangeArrowheads="1"/>
            </p:cNvPicPr>
            <p:nvPr/>
          </p:nvPicPr>
          <p:blipFill rotWithShape="1">
            <a:blip r:embed="rId5">
              <a:extLst>
                <a:ext uri="{28A0092B-C50C-407E-A947-70E740481C1C}">
                  <a14:useLocalDpi xmlns:a14="http://schemas.microsoft.com/office/drawing/2010/main" val="0"/>
                </a:ext>
              </a:extLst>
            </a:blip>
            <a:srcRect l="29180" t="33531" r="26264" b="26444"/>
            <a:stretch/>
          </p:blipFill>
          <p:spPr bwMode="auto">
            <a:xfrm rot="16200000">
              <a:off x="10723963" y="4072913"/>
              <a:ext cx="1562297" cy="93504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6"/>
          <a:stretch>
            <a:fillRect/>
          </a:stretch>
        </p:blipFill>
        <p:spPr>
          <a:xfrm>
            <a:off x="2985662" y="252770"/>
            <a:ext cx="6391275" cy="533400"/>
          </a:xfrm>
          <a:prstGeom prst="rect">
            <a:avLst/>
          </a:prstGeom>
        </p:spPr>
      </p:pic>
      <p:pic>
        <p:nvPicPr>
          <p:cNvPr id="2" name="Picture 1"/>
          <p:cNvPicPr>
            <a:picLocks noChangeAspect="1"/>
          </p:cNvPicPr>
          <p:nvPr/>
        </p:nvPicPr>
        <p:blipFill rotWithShape="1">
          <a:blip r:embed="rId7"/>
          <a:srcRect r="79356"/>
          <a:stretch/>
        </p:blipFill>
        <p:spPr>
          <a:xfrm>
            <a:off x="373061" y="1588254"/>
            <a:ext cx="1645785" cy="4305300"/>
          </a:xfrm>
          <a:prstGeom prst="rect">
            <a:avLst/>
          </a:prstGeom>
        </p:spPr>
      </p:pic>
      <p:pic>
        <p:nvPicPr>
          <p:cNvPr id="3" name="Picture 2"/>
          <p:cNvPicPr>
            <a:picLocks noChangeAspect="1"/>
          </p:cNvPicPr>
          <p:nvPr/>
        </p:nvPicPr>
        <p:blipFill rotWithShape="1">
          <a:blip r:embed="rId7"/>
          <a:srcRect l="20507" r="57646"/>
          <a:stretch/>
        </p:blipFill>
        <p:spPr>
          <a:xfrm>
            <a:off x="2263292" y="1588254"/>
            <a:ext cx="1741714" cy="4305300"/>
          </a:xfrm>
          <a:prstGeom prst="rect">
            <a:avLst/>
          </a:prstGeom>
        </p:spPr>
      </p:pic>
      <p:pic>
        <p:nvPicPr>
          <p:cNvPr id="8" name="Picture 7"/>
          <p:cNvPicPr>
            <a:picLocks noChangeAspect="1"/>
          </p:cNvPicPr>
          <p:nvPr/>
        </p:nvPicPr>
        <p:blipFill rotWithShape="1">
          <a:blip r:embed="rId7"/>
          <a:srcRect l="42490" r="40715"/>
          <a:stretch/>
        </p:blipFill>
        <p:spPr>
          <a:xfrm>
            <a:off x="4422438" y="1425289"/>
            <a:ext cx="1338943" cy="4305300"/>
          </a:xfrm>
          <a:prstGeom prst="rect">
            <a:avLst/>
          </a:prstGeom>
        </p:spPr>
      </p:pic>
      <p:pic>
        <p:nvPicPr>
          <p:cNvPr id="9" name="Picture 8"/>
          <p:cNvPicPr>
            <a:picLocks noChangeAspect="1"/>
          </p:cNvPicPr>
          <p:nvPr/>
        </p:nvPicPr>
        <p:blipFill rotWithShape="1">
          <a:blip r:embed="rId7"/>
          <a:srcRect l="58329"/>
          <a:stretch/>
        </p:blipFill>
        <p:spPr>
          <a:xfrm>
            <a:off x="5715364" y="1425289"/>
            <a:ext cx="3322183" cy="4305300"/>
          </a:xfrm>
          <a:prstGeom prst="rect">
            <a:avLst/>
          </a:prstGeom>
        </p:spPr>
      </p:pic>
      <p:grpSp>
        <p:nvGrpSpPr>
          <p:cNvPr id="11" name="Group 10"/>
          <p:cNvGrpSpPr/>
          <p:nvPr/>
        </p:nvGrpSpPr>
        <p:grpSpPr>
          <a:xfrm>
            <a:off x="330252" y="1003948"/>
            <a:ext cx="1688593" cy="553998"/>
            <a:chOff x="330252" y="764465"/>
            <a:chExt cx="1688593" cy="553998"/>
          </a:xfrm>
        </p:grpSpPr>
        <p:sp>
          <p:nvSpPr>
            <p:cNvPr id="18" name="Left Bracket 17"/>
            <p:cNvSpPr/>
            <p:nvPr/>
          </p:nvSpPr>
          <p:spPr>
            <a:xfrm rot="5400000">
              <a:off x="1093010" y="392627"/>
              <a:ext cx="163078" cy="168859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TextBox 22"/>
            <p:cNvSpPr txBox="1"/>
            <p:nvPr/>
          </p:nvSpPr>
          <p:spPr>
            <a:xfrm>
              <a:off x="417031" y="764465"/>
              <a:ext cx="1515035" cy="369332"/>
            </a:xfrm>
            <a:prstGeom prst="rect">
              <a:avLst/>
            </a:prstGeom>
            <a:noFill/>
          </p:spPr>
          <p:txBody>
            <a:bodyPr wrap="square" rtlCol="0">
              <a:spAutoFit/>
            </a:bodyPr>
            <a:lstStyle/>
            <a:p>
              <a:r>
                <a:rPr lang="en-CA" dirty="0" smtClean="0"/>
                <a:t>1</a:t>
              </a:r>
              <a:r>
                <a:rPr lang="en-CA" baseline="30000" dirty="0" smtClean="0"/>
                <a:t>st</a:t>
              </a:r>
              <a:r>
                <a:rPr lang="en-CA" dirty="0" smtClean="0"/>
                <a:t> Generation</a:t>
              </a:r>
              <a:endParaRPr lang="en-CA" dirty="0"/>
            </a:p>
          </p:txBody>
        </p:sp>
      </p:grpSp>
      <p:grpSp>
        <p:nvGrpSpPr>
          <p:cNvPr id="13" name="Group 12"/>
          <p:cNvGrpSpPr/>
          <p:nvPr/>
        </p:nvGrpSpPr>
        <p:grpSpPr>
          <a:xfrm>
            <a:off x="2325367" y="1003948"/>
            <a:ext cx="1696327" cy="557024"/>
            <a:chOff x="2249165" y="764465"/>
            <a:chExt cx="1696327" cy="557024"/>
          </a:xfrm>
        </p:grpSpPr>
        <p:sp>
          <p:nvSpPr>
            <p:cNvPr id="19" name="Left Bracket 18"/>
            <p:cNvSpPr/>
            <p:nvPr/>
          </p:nvSpPr>
          <p:spPr>
            <a:xfrm rot="5400000" flipV="1">
              <a:off x="2953861" y="440117"/>
              <a:ext cx="176676" cy="158606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TextBox 23"/>
            <p:cNvSpPr txBox="1"/>
            <p:nvPr/>
          </p:nvSpPr>
          <p:spPr>
            <a:xfrm>
              <a:off x="2249165" y="764465"/>
              <a:ext cx="1696327" cy="369332"/>
            </a:xfrm>
            <a:prstGeom prst="rect">
              <a:avLst/>
            </a:prstGeom>
            <a:noFill/>
          </p:spPr>
          <p:txBody>
            <a:bodyPr wrap="square" rtlCol="0">
              <a:spAutoFit/>
            </a:bodyPr>
            <a:lstStyle/>
            <a:p>
              <a:r>
                <a:rPr lang="en-CA" dirty="0" smtClean="0"/>
                <a:t>2</a:t>
              </a:r>
              <a:r>
                <a:rPr lang="en-CA" baseline="30000" dirty="0" smtClean="0"/>
                <a:t>nd</a:t>
              </a:r>
              <a:r>
                <a:rPr lang="en-CA" dirty="0" smtClean="0"/>
                <a:t>  Generation</a:t>
              </a:r>
              <a:endParaRPr lang="en-CA" dirty="0"/>
            </a:p>
          </p:txBody>
        </p:sp>
      </p:grpSp>
      <p:grpSp>
        <p:nvGrpSpPr>
          <p:cNvPr id="14" name="Group 13"/>
          <p:cNvGrpSpPr/>
          <p:nvPr/>
        </p:nvGrpSpPr>
        <p:grpSpPr>
          <a:xfrm>
            <a:off x="4044468" y="1003948"/>
            <a:ext cx="1536064" cy="553997"/>
            <a:chOff x="4044468" y="764465"/>
            <a:chExt cx="1536064" cy="553997"/>
          </a:xfrm>
        </p:grpSpPr>
        <p:sp>
          <p:nvSpPr>
            <p:cNvPr id="22" name="Left Bracket 21"/>
            <p:cNvSpPr/>
            <p:nvPr/>
          </p:nvSpPr>
          <p:spPr>
            <a:xfrm rot="5400000" flipV="1">
              <a:off x="4724162" y="622565"/>
              <a:ext cx="176676" cy="121511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5" name="TextBox 24"/>
            <p:cNvSpPr txBox="1"/>
            <p:nvPr/>
          </p:nvSpPr>
          <p:spPr>
            <a:xfrm>
              <a:off x="4044468" y="764465"/>
              <a:ext cx="1536064" cy="369332"/>
            </a:xfrm>
            <a:prstGeom prst="rect">
              <a:avLst/>
            </a:prstGeom>
            <a:noFill/>
          </p:spPr>
          <p:txBody>
            <a:bodyPr wrap="square" rtlCol="0">
              <a:spAutoFit/>
            </a:bodyPr>
            <a:lstStyle/>
            <a:p>
              <a:r>
                <a:rPr lang="en-CA" dirty="0" smtClean="0"/>
                <a:t>3</a:t>
              </a:r>
              <a:r>
                <a:rPr lang="en-CA" baseline="30000" dirty="0" smtClean="0"/>
                <a:t>rd</a:t>
              </a:r>
              <a:r>
                <a:rPr lang="en-CA" dirty="0" smtClean="0"/>
                <a:t> Generation</a:t>
              </a:r>
              <a:endParaRPr lang="en-CA" dirty="0"/>
            </a:p>
          </p:txBody>
        </p:sp>
      </p:grpSp>
      <p:grpSp>
        <p:nvGrpSpPr>
          <p:cNvPr id="15" name="Group 14"/>
          <p:cNvGrpSpPr/>
          <p:nvPr/>
        </p:nvGrpSpPr>
        <p:grpSpPr>
          <a:xfrm>
            <a:off x="5793020" y="1003948"/>
            <a:ext cx="3166872" cy="553998"/>
            <a:chOff x="5793020" y="764465"/>
            <a:chExt cx="3166872" cy="553998"/>
          </a:xfrm>
        </p:grpSpPr>
        <p:sp>
          <p:nvSpPr>
            <p:cNvPr id="20" name="Left Bracket 19"/>
            <p:cNvSpPr/>
            <p:nvPr/>
          </p:nvSpPr>
          <p:spPr>
            <a:xfrm rot="5400000" flipV="1">
              <a:off x="7288118" y="-353311"/>
              <a:ext cx="176676" cy="316687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6" name="TextBox 25"/>
            <p:cNvSpPr txBox="1"/>
            <p:nvPr/>
          </p:nvSpPr>
          <p:spPr>
            <a:xfrm>
              <a:off x="5793020" y="764465"/>
              <a:ext cx="3166872" cy="369332"/>
            </a:xfrm>
            <a:prstGeom prst="rect">
              <a:avLst/>
            </a:prstGeom>
            <a:noFill/>
          </p:spPr>
          <p:txBody>
            <a:bodyPr wrap="square" rtlCol="0">
              <a:spAutoFit/>
            </a:bodyPr>
            <a:lstStyle/>
            <a:p>
              <a:pPr algn="ctr"/>
              <a:r>
                <a:rPr lang="en-CA" dirty="0" smtClean="0"/>
                <a:t>Novelty </a:t>
              </a:r>
              <a:endParaRPr lang="en-CA" dirty="0"/>
            </a:p>
          </p:txBody>
        </p:sp>
      </p:grpSp>
      <p:grpSp>
        <p:nvGrpSpPr>
          <p:cNvPr id="16" name="Group 15"/>
          <p:cNvGrpSpPr/>
          <p:nvPr/>
        </p:nvGrpSpPr>
        <p:grpSpPr>
          <a:xfrm>
            <a:off x="9168791" y="991720"/>
            <a:ext cx="2673208" cy="566225"/>
            <a:chOff x="9168791" y="752237"/>
            <a:chExt cx="2673208" cy="566225"/>
          </a:xfrm>
        </p:grpSpPr>
        <p:sp>
          <p:nvSpPr>
            <p:cNvPr id="21" name="Left Bracket 20"/>
            <p:cNvSpPr/>
            <p:nvPr/>
          </p:nvSpPr>
          <p:spPr>
            <a:xfrm rot="5400000" flipV="1">
              <a:off x="10406948" y="-116588"/>
              <a:ext cx="196893" cy="267320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 name="TextBox 26"/>
            <p:cNvSpPr txBox="1"/>
            <p:nvPr/>
          </p:nvSpPr>
          <p:spPr>
            <a:xfrm>
              <a:off x="9168791" y="752237"/>
              <a:ext cx="2673208" cy="369332"/>
            </a:xfrm>
            <a:prstGeom prst="rect">
              <a:avLst/>
            </a:prstGeom>
            <a:noFill/>
          </p:spPr>
          <p:txBody>
            <a:bodyPr wrap="square" rtlCol="0">
              <a:spAutoFit/>
            </a:bodyPr>
            <a:lstStyle/>
            <a:p>
              <a:pPr algn="ctr"/>
              <a:r>
                <a:rPr lang="en-CA" dirty="0" smtClean="0"/>
                <a:t>Pod/Cartridge Based</a:t>
              </a:r>
              <a:endParaRPr lang="en-CA" dirty="0"/>
            </a:p>
          </p:txBody>
        </p:sp>
      </p:grpSp>
      <p:grpSp>
        <p:nvGrpSpPr>
          <p:cNvPr id="12" name="Group 11"/>
          <p:cNvGrpSpPr/>
          <p:nvPr/>
        </p:nvGrpSpPr>
        <p:grpSpPr>
          <a:xfrm>
            <a:off x="0" y="5563947"/>
            <a:ext cx="2386965" cy="535436"/>
            <a:chOff x="0" y="5792550"/>
            <a:chExt cx="2386965" cy="535436"/>
          </a:xfrm>
        </p:grpSpPr>
        <p:sp>
          <p:nvSpPr>
            <p:cNvPr id="28" name="Left Bracket 27"/>
            <p:cNvSpPr/>
            <p:nvPr/>
          </p:nvSpPr>
          <p:spPr>
            <a:xfrm rot="16200000" flipV="1">
              <a:off x="1093011" y="5029792"/>
              <a:ext cx="163078" cy="168859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TextBox 30"/>
            <p:cNvSpPr txBox="1"/>
            <p:nvPr/>
          </p:nvSpPr>
          <p:spPr>
            <a:xfrm>
              <a:off x="0" y="5958654"/>
              <a:ext cx="2386965" cy="369332"/>
            </a:xfrm>
            <a:prstGeom prst="rect">
              <a:avLst/>
            </a:prstGeom>
            <a:noFill/>
          </p:spPr>
          <p:txBody>
            <a:bodyPr wrap="square" rtlCol="0">
              <a:spAutoFit/>
            </a:bodyPr>
            <a:lstStyle/>
            <a:p>
              <a:r>
                <a:rPr lang="en-CA" dirty="0" smtClean="0"/>
                <a:t>Cig-a-likes [disposable]</a:t>
              </a:r>
              <a:endParaRPr lang="en-CA" dirty="0"/>
            </a:p>
          </p:txBody>
        </p:sp>
      </p:grpSp>
      <p:grpSp>
        <p:nvGrpSpPr>
          <p:cNvPr id="35" name="Group 34"/>
          <p:cNvGrpSpPr/>
          <p:nvPr/>
        </p:nvGrpSpPr>
        <p:grpSpPr>
          <a:xfrm>
            <a:off x="2386965" y="5563945"/>
            <a:ext cx="6703559" cy="535438"/>
            <a:chOff x="2386965" y="5792548"/>
            <a:chExt cx="6703559" cy="535438"/>
          </a:xfrm>
        </p:grpSpPr>
        <p:sp>
          <p:nvSpPr>
            <p:cNvPr id="29" name="Left Bracket 28"/>
            <p:cNvSpPr/>
            <p:nvPr/>
          </p:nvSpPr>
          <p:spPr>
            <a:xfrm rot="16200000">
              <a:off x="5655692" y="2523822"/>
              <a:ext cx="166105" cy="670355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TextBox 31"/>
            <p:cNvSpPr txBox="1"/>
            <p:nvPr/>
          </p:nvSpPr>
          <p:spPr>
            <a:xfrm>
              <a:off x="2386965" y="5958654"/>
              <a:ext cx="6703559" cy="369332"/>
            </a:xfrm>
            <a:prstGeom prst="rect">
              <a:avLst/>
            </a:prstGeom>
            <a:noFill/>
          </p:spPr>
          <p:txBody>
            <a:bodyPr wrap="square" rtlCol="0">
              <a:spAutoFit/>
            </a:bodyPr>
            <a:lstStyle/>
            <a:p>
              <a:pPr algn="ctr"/>
              <a:r>
                <a:rPr lang="en-CA" dirty="0" smtClean="0"/>
                <a:t>Vape Pens, Tank Systems, Mods [refillable e-juice]</a:t>
              </a:r>
              <a:endParaRPr lang="en-CA" dirty="0"/>
            </a:p>
          </p:txBody>
        </p:sp>
      </p:grpSp>
      <p:grpSp>
        <p:nvGrpSpPr>
          <p:cNvPr id="17" name="Group 16"/>
          <p:cNvGrpSpPr/>
          <p:nvPr/>
        </p:nvGrpSpPr>
        <p:grpSpPr>
          <a:xfrm>
            <a:off x="9090524" y="5563945"/>
            <a:ext cx="3166872" cy="535438"/>
            <a:chOff x="9090524" y="5792548"/>
            <a:chExt cx="3166872" cy="535438"/>
          </a:xfrm>
        </p:grpSpPr>
        <p:sp>
          <p:nvSpPr>
            <p:cNvPr id="30" name="Left Bracket 29"/>
            <p:cNvSpPr/>
            <p:nvPr/>
          </p:nvSpPr>
          <p:spPr>
            <a:xfrm rot="16200000">
              <a:off x="10556723" y="4535248"/>
              <a:ext cx="158608" cy="267320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TextBox 32"/>
            <p:cNvSpPr txBox="1"/>
            <p:nvPr/>
          </p:nvSpPr>
          <p:spPr>
            <a:xfrm>
              <a:off x="9090524" y="5958654"/>
              <a:ext cx="3166872" cy="369332"/>
            </a:xfrm>
            <a:prstGeom prst="rect">
              <a:avLst/>
            </a:prstGeom>
            <a:noFill/>
          </p:spPr>
          <p:txBody>
            <a:bodyPr wrap="square" rtlCol="0">
              <a:spAutoFit/>
            </a:bodyPr>
            <a:lstStyle/>
            <a:p>
              <a:pPr algn="ctr"/>
              <a:r>
                <a:rPr lang="en-CA" dirty="0" err="1" smtClean="0"/>
                <a:t>Juul</a:t>
              </a:r>
              <a:r>
                <a:rPr lang="en-CA" dirty="0" smtClean="0"/>
                <a:t>, </a:t>
              </a:r>
              <a:r>
                <a:rPr lang="en-CA" dirty="0" err="1" smtClean="0"/>
                <a:t>ePen</a:t>
              </a:r>
              <a:r>
                <a:rPr lang="en-CA" dirty="0" smtClean="0"/>
                <a:t>, disks [pod system]</a:t>
              </a:r>
              <a:endParaRPr lang="en-CA" dirty="0"/>
            </a:p>
          </p:txBody>
        </p:sp>
      </p:grpSp>
      <p:pic>
        <p:nvPicPr>
          <p:cNvPr id="34" name="Picture 3"/>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33533" y="6360231"/>
            <a:ext cx="6695532" cy="50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ppt_x"/>
                                          </p:val>
                                        </p:tav>
                                        <p:tav tm="100000">
                                          <p:val>
                                            <p:strVal val="#ppt_x"/>
                                          </p:val>
                                        </p:tav>
                                      </p:tavLst>
                                    </p:anim>
                                    <p:anim calcmode="lin" valueType="num">
                                      <p:cBhvr additive="base">
                                        <p:cTn id="11" dur="1000" fill="hold"/>
                                        <p:tgtEl>
                                          <p:spTgt spid="11"/>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par>
                                <p:cTn id="28" presetID="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1000" fill="hold"/>
                                        <p:tgtEl>
                                          <p:spTgt spid="15"/>
                                        </p:tgtEl>
                                        <p:attrNameLst>
                                          <p:attrName>ppt_x</p:attrName>
                                        </p:attrNameLst>
                                      </p:cBhvr>
                                      <p:tavLst>
                                        <p:tav tm="0">
                                          <p:val>
                                            <p:strVal val="#ppt_x"/>
                                          </p:val>
                                        </p:tav>
                                        <p:tav tm="100000">
                                          <p:val>
                                            <p:strVal val="#ppt_x"/>
                                          </p:val>
                                        </p:tav>
                                      </p:tavLst>
                                    </p:anim>
                                    <p:anim calcmode="lin" valueType="num">
                                      <p:cBhvr additive="base">
                                        <p:cTn id="39" dur="1000" fill="hold"/>
                                        <p:tgtEl>
                                          <p:spTgt spid="15"/>
                                        </p:tgtEl>
                                        <p:attrNameLst>
                                          <p:attrName>ppt_y</p:attrName>
                                        </p:attrNameLst>
                                      </p:cBhvr>
                                      <p:tavLst>
                                        <p:tav tm="0">
                                          <p:val>
                                            <p:strVal val="0-#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1000" fill="hold"/>
                                        <p:tgtEl>
                                          <p:spTgt spid="35"/>
                                        </p:tgtEl>
                                        <p:attrNameLst>
                                          <p:attrName>ppt_x</p:attrName>
                                        </p:attrNameLst>
                                      </p:cBhvr>
                                      <p:tavLst>
                                        <p:tav tm="0">
                                          <p:val>
                                            <p:strVal val="#ppt_x"/>
                                          </p:val>
                                        </p:tav>
                                        <p:tav tm="100000">
                                          <p:val>
                                            <p:strVal val="#ppt_x"/>
                                          </p:val>
                                        </p:tav>
                                      </p:tavLst>
                                    </p:anim>
                                    <p:anim calcmode="lin" valueType="num">
                                      <p:cBhvr additive="base">
                                        <p:cTn id="43" dur="10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1000" fill="hold"/>
                                        <p:tgtEl>
                                          <p:spTgt spid="16"/>
                                        </p:tgtEl>
                                        <p:attrNameLst>
                                          <p:attrName>ppt_x</p:attrName>
                                        </p:attrNameLst>
                                      </p:cBhvr>
                                      <p:tavLst>
                                        <p:tav tm="0">
                                          <p:val>
                                            <p:strVal val="#ppt_x"/>
                                          </p:val>
                                        </p:tav>
                                        <p:tav tm="100000">
                                          <p:val>
                                            <p:strVal val="#ppt_x"/>
                                          </p:val>
                                        </p:tav>
                                      </p:tavLst>
                                    </p:anim>
                                    <p:anim calcmode="lin" valueType="num">
                                      <p:cBhvr additive="base">
                                        <p:cTn id="51" dur="1000" fill="hold"/>
                                        <p:tgtEl>
                                          <p:spTgt spid="16"/>
                                        </p:tgtEl>
                                        <p:attrNameLst>
                                          <p:attrName>ppt_y</p:attrName>
                                        </p:attrNameLst>
                                      </p:cBhvr>
                                      <p:tavLst>
                                        <p:tav tm="0">
                                          <p:val>
                                            <p:strVal val="0-#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1000" fill="hold"/>
                                        <p:tgtEl>
                                          <p:spTgt spid="17"/>
                                        </p:tgtEl>
                                        <p:attrNameLst>
                                          <p:attrName>ppt_x</p:attrName>
                                        </p:attrNameLst>
                                      </p:cBhvr>
                                      <p:tavLst>
                                        <p:tav tm="0">
                                          <p:val>
                                            <p:strVal val="#ppt_x"/>
                                          </p:val>
                                        </p:tav>
                                        <p:tav tm="100000">
                                          <p:val>
                                            <p:strVal val="#ppt_x"/>
                                          </p:val>
                                        </p:tav>
                                      </p:tavLst>
                                    </p:anim>
                                    <p:anim calcmode="lin" valueType="num">
                                      <p:cBhvr additive="base">
                                        <p:cTn id="55" dur="1000" fill="hold"/>
                                        <p:tgtEl>
                                          <p:spTgt spid="1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 presetClass="entr" presetSubtype="4"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2000" fill="hold"/>
                                        <p:tgtEl>
                                          <p:spTgt spid="34"/>
                                        </p:tgtEl>
                                        <p:attrNameLst>
                                          <p:attrName>ppt_x</p:attrName>
                                        </p:attrNameLst>
                                      </p:cBhvr>
                                      <p:tavLst>
                                        <p:tav tm="0">
                                          <p:val>
                                            <p:strVal val="#ppt_x"/>
                                          </p:val>
                                        </p:tav>
                                        <p:tav tm="100000">
                                          <p:val>
                                            <p:strVal val="#ppt_x"/>
                                          </p:val>
                                        </p:tav>
                                      </p:tavLst>
                                    </p:anim>
                                    <p:anim calcmode="lin" valueType="num">
                                      <p:cBhvr additive="base">
                                        <p:cTn id="60" dur="2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54" t="45089" r="73629" b="40849"/>
          <a:stretch/>
        </p:blipFill>
        <p:spPr>
          <a:xfrm>
            <a:off x="409357" y="1634686"/>
            <a:ext cx="1545772" cy="933243"/>
          </a:xfrm>
          <a:prstGeom prst="rect">
            <a:avLst/>
          </a:prstGeom>
        </p:spPr>
      </p:pic>
      <p:sp>
        <p:nvSpPr>
          <p:cNvPr id="23" name="TextBox 22"/>
          <p:cNvSpPr txBox="1"/>
          <p:nvPr/>
        </p:nvSpPr>
        <p:spPr>
          <a:xfrm>
            <a:off x="409357" y="3170140"/>
            <a:ext cx="1545772" cy="338554"/>
          </a:xfrm>
          <a:prstGeom prst="rect">
            <a:avLst/>
          </a:prstGeom>
          <a:solidFill>
            <a:srgbClr val="FF37E2"/>
          </a:solidFill>
        </p:spPr>
        <p:txBody>
          <a:bodyPr wrap="square" rtlCol="0">
            <a:spAutoFit/>
          </a:bodyPr>
          <a:lstStyle/>
          <a:p>
            <a:pPr algn="ctr"/>
            <a:r>
              <a:rPr lang="en-CA" sz="1600" b="1" dirty="0" smtClean="0">
                <a:solidFill>
                  <a:schemeClr val="bg1"/>
                </a:solidFill>
                <a:effectLst>
                  <a:outerShdw blurRad="38100" dist="38100" dir="2700000" algn="tl">
                    <a:srgbClr val="000000">
                      <a:alpha val="43137"/>
                    </a:srgbClr>
                  </a:outerShdw>
                </a:effectLst>
              </a:rPr>
              <a:t>Mouthpiece</a:t>
            </a:r>
          </a:p>
        </p:txBody>
      </p:sp>
      <p:sp>
        <p:nvSpPr>
          <p:cNvPr id="24" name="TextBox 23"/>
          <p:cNvSpPr txBox="1"/>
          <p:nvPr/>
        </p:nvSpPr>
        <p:spPr>
          <a:xfrm>
            <a:off x="8062014" y="3171662"/>
            <a:ext cx="3842658" cy="338554"/>
          </a:xfrm>
          <a:prstGeom prst="rect">
            <a:avLst/>
          </a:prstGeom>
          <a:solidFill>
            <a:schemeClr val="accent4"/>
          </a:solidFill>
        </p:spPr>
        <p:txBody>
          <a:bodyPr wrap="square" rtlCol="0">
            <a:spAutoFit/>
          </a:bodyPr>
          <a:lstStyle/>
          <a:p>
            <a:pPr algn="ctr"/>
            <a:r>
              <a:rPr lang="en-CA" sz="1600" b="1" dirty="0" smtClean="0">
                <a:effectLst>
                  <a:outerShdw blurRad="38100" dist="38100" dir="2700000" algn="tl">
                    <a:srgbClr val="000000">
                      <a:alpha val="43137"/>
                    </a:srgbClr>
                  </a:outerShdw>
                </a:effectLst>
              </a:rPr>
              <a:t>Battery</a:t>
            </a:r>
          </a:p>
        </p:txBody>
      </p:sp>
      <p:sp>
        <p:nvSpPr>
          <p:cNvPr id="25" name="TextBox 24"/>
          <p:cNvSpPr txBox="1"/>
          <p:nvPr/>
        </p:nvSpPr>
        <p:spPr>
          <a:xfrm>
            <a:off x="2351813" y="3170140"/>
            <a:ext cx="2122714" cy="338554"/>
          </a:xfrm>
          <a:prstGeom prst="rect">
            <a:avLst/>
          </a:prstGeom>
          <a:solidFill>
            <a:srgbClr val="7030A0"/>
          </a:solidFill>
        </p:spPr>
        <p:txBody>
          <a:bodyPr wrap="square" rtlCol="0">
            <a:spAutoFit/>
          </a:bodyPr>
          <a:lstStyle/>
          <a:p>
            <a:pPr algn="ctr"/>
            <a:r>
              <a:rPr lang="en-CA" sz="1600" b="1" dirty="0" smtClean="0">
                <a:solidFill>
                  <a:schemeClr val="bg1"/>
                </a:solidFill>
                <a:effectLst>
                  <a:outerShdw blurRad="38100" dist="38100" dir="2700000" algn="tl">
                    <a:srgbClr val="000000">
                      <a:alpha val="43137"/>
                    </a:srgbClr>
                  </a:outerShdw>
                </a:effectLst>
              </a:rPr>
              <a:t>Tank</a:t>
            </a:r>
          </a:p>
        </p:txBody>
      </p:sp>
      <p:sp>
        <p:nvSpPr>
          <p:cNvPr id="26" name="TextBox 25"/>
          <p:cNvSpPr txBox="1"/>
          <p:nvPr/>
        </p:nvSpPr>
        <p:spPr>
          <a:xfrm>
            <a:off x="4831823" y="3170140"/>
            <a:ext cx="1208316" cy="338554"/>
          </a:xfrm>
          <a:prstGeom prst="rect">
            <a:avLst/>
          </a:prstGeom>
          <a:solidFill>
            <a:srgbClr val="00B0F0"/>
          </a:solidFill>
        </p:spPr>
        <p:txBody>
          <a:bodyPr wrap="square" rtlCol="0">
            <a:spAutoFit/>
          </a:bodyPr>
          <a:lstStyle/>
          <a:p>
            <a:pPr algn="ctr"/>
            <a:r>
              <a:rPr lang="en-CA" sz="1600" b="1" dirty="0" smtClean="0">
                <a:solidFill>
                  <a:schemeClr val="bg1"/>
                </a:solidFill>
                <a:effectLst>
                  <a:outerShdw blurRad="38100" dist="38100" dir="2700000" algn="tl">
                    <a:srgbClr val="000000">
                      <a:alpha val="43137"/>
                    </a:srgbClr>
                  </a:outerShdw>
                </a:effectLst>
              </a:rPr>
              <a:t>Atomizer</a:t>
            </a:r>
          </a:p>
        </p:txBody>
      </p:sp>
      <p:sp>
        <p:nvSpPr>
          <p:cNvPr id="29" name="TextBox 28"/>
          <p:cNvSpPr txBox="1"/>
          <p:nvPr/>
        </p:nvSpPr>
        <p:spPr>
          <a:xfrm>
            <a:off x="2351813" y="298480"/>
            <a:ext cx="6952750" cy="707886"/>
          </a:xfrm>
          <a:prstGeom prst="rect">
            <a:avLst/>
          </a:prstGeom>
          <a:noFill/>
        </p:spPr>
        <p:txBody>
          <a:bodyPr wrap="square" rtlCol="0">
            <a:spAutoFit/>
          </a:bodyPr>
          <a:lstStyle/>
          <a:p>
            <a:pPr algn="ctr"/>
            <a:r>
              <a:rPr lang="en-CA" sz="4000" b="1" dirty="0" smtClean="0">
                <a:solidFill>
                  <a:srgbClr val="F47D48"/>
                </a:solidFill>
              </a:rPr>
              <a:t>How Does an E-Cigarette Work?</a:t>
            </a:r>
            <a:endParaRPr lang="en-CA" sz="4000" b="1" dirty="0">
              <a:solidFill>
                <a:srgbClr val="F47D48"/>
              </a:solidFill>
            </a:endParaRPr>
          </a:p>
        </p:txBody>
      </p:sp>
      <p:sp>
        <p:nvSpPr>
          <p:cNvPr id="30" name="TextBox 29"/>
          <p:cNvSpPr txBox="1"/>
          <p:nvPr/>
        </p:nvSpPr>
        <p:spPr>
          <a:xfrm>
            <a:off x="409357" y="3546111"/>
            <a:ext cx="1545772" cy="1323439"/>
          </a:xfrm>
          <a:prstGeom prst="rect">
            <a:avLst/>
          </a:prstGeom>
          <a:noFill/>
        </p:spPr>
        <p:txBody>
          <a:bodyPr wrap="square" rtlCol="0">
            <a:spAutoFit/>
          </a:bodyPr>
          <a:lstStyle/>
          <a:p>
            <a:pPr algn="ctr"/>
            <a:r>
              <a:rPr lang="en-CA" sz="1600" dirty="0" smtClean="0">
                <a:solidFill>
                  <a:srgbClr val="FF37E2"/>
                </a:solidFill>
              </a:rPr>
              <a:t>Used to inhale the vapour / where the vapour is released.</a:t>
            </a:r>
          </a:p>
        </p:txBody>
      </p:sp>
      <p:cxnSp>
        <p:nvCxnSpPr>
          <p:cNvPr id="34" name="Straight Connector 33"/>
          <p:cNvCxnSpPr/>
          <p:nvPr/>
        </p:nvCxnSpPr>
        <p:spPr>
          <a:xfrm>
            <a:off x="1182243" y="2600588"/>
            <a:ext cx="0" cy="478972"/>
          </a:xfrm>
          <a:prstGeom prst="line">
            <a:avLst/>
          </a:prstGeom>
          <a:ln>
            <a:solidFill>
              <a:srgbClr val="FF37E2"/>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51813" y="3541352"/>
            <a:ext cx="2122714" cy="1569660"/>
          </a:xfrm>
          <a:prstGeom prst="rect">
            <a:avLst/>
          </a:prstGeom>
          <a:noFill/>
        </p:spPr>
        <p:txBody>
          <a:bodyPr wrap="square" rtlCol="0">
            <a:spAutoFit/>
          </a:bodyPr>
          <a:lstStyle/>
          <a:p>
            <a:pPr algn="ctr"/>
            <a:r>
              <a:rPr lang="en-CA" sz="1600" dirty="0" smtClean="0">
                <a:solidFill>
                  <a:srgbClr val="7030A0"/>
                </a:solidFill>
              </a:rPr>
              <a:t>Tank/Pod/Cartridge that holds the e-juice.</a:t>
            </a:r>
          </a:p>
          <a:p>
            <a:pPr algn="ctr"/>
            <a:endParaRPr lang="en-CA" sz="1600" dirty="0">
              <a:solidFill>
                <a:srgbClr val="7030A0"/>
              </a:solidFill>
            </a:endParaRPr>
          </a:p>
          <a:p>
            <a:pPr algn="ctr"/>
            <a:r>
              <a:rPr lang="en-CA" sz="1600" dirty="0" smtClean="0">
                <a:solidFill>
                  <a:srgbClr val="7030A0"/>
                </a:solidFill>
              </a:rPr>
              <a:t>Refill the tank or replace the pod or cartridge.</a:t>
            </a:r>
          </a:p>
        </p:txBody>
      </p:sp>
      <p:cxnSp>
        <p:nvCxnSpPr>
          <p:cNvPr id="36" name="Straight Connector 35"/>
          <p:cNvCxnSpPr/>
          <p:nvPr/>
        </p:nvCxnSpPr>
        <p:spPr>
          <a:xfrm>
            <a:off x="3393476" y="2600588"/>
            <a:ext cx="0" cy="47897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831823" y="3587518"/>
            <a:ext cx="1208316" cy="1077218"/>
          </a:xfrm>
          <a:prstGeom prst="rect">
            <a:avLst/>
          </a:prstGeom>
          <a:noFill/>
        </p:spPr>
        <p:txBody>
          <a:bodyPr wrap="square" rtlCol="0">
            <a:spAutoFit/>
          </a:bodyPr>
          <a:lstStyle/>
          <a:p>
            <a:pPr algn="ctr"/>
            <a:r>
              <a:rPr lang="en-CA" sz="1600" dirty="0" smtClean="0">
                <a:solidFill>
                  <a:srgbClr val="00B0F0"/>
                </a:solidFill>
              </a:rPr>
              <a:t>Heats up the e-juice to create the vapour.</a:t>
            </a:r>
          </a:p>
        </p:txBody>
      </p:sp>
      <p:cxnSp>
        <p:nvCxnSpPr>
          <p:cNvPr id="38" name="Straight Connector 37"/>
          <p:cNvCxnSpPr/>
          <p:nvPr/>
        </p:nvCxnSpPr>
        <p:spPr>
          <a:xfrm>
            <a:off x="5377540" y="2600588"/>
            <a:ext cx="0" cy="47897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062014" y="3542874"/>
            <a:ext cx="3842658" cy="338554"/>
          </a:xfrm>
          <a:prstGeom prst="rect">
            <a:avLst/>
          </a:prstGeom>
          <a:noFill/>
        </p:spPr>
        <p:txBody>
          <a:bodyPr wrap="square" rtlCol="0">
            <a:spAutoFit/>
          </a:bodyPr>
          <a:lstStyle/>
          <a:p>
            <a:pPr algn="ctr"/>
            <a:r>
              <a:rPr lang="en-CA" sz="1600" dirty="0" smtClean="0"/>
              <a:t>Batteries are used to power the device.</a:t>
            </a:r>
          </a:p>
        </p:txBody>
      </p:sp>
      <p:cxnSp>
        <p:nvCxnSpPr>
          <p:cNvPr id="40" name="Straight Connector 39"/>
          <p:cNvCxnSpPr/>
          <p:nvPr/>
        </p:nvCxnSpPr>
        <p:spPr>
          <a:xfrm>
            <a:off x="9949397" y="2600588"/>
            <a:ext cx="0" cy="4789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916" t="45089" r="13660" b="40849"/>
          <a:stretch/>
        </p:blipFill>
        <p:spPr>
          <a:xfrm>
            <a:off x="6128657" y="1575243"/>
            <a:ext cx="5877066" cy="933243"/>
          </a:xfrm>
          <a:prstGeom prst="rect">
            <a:avLst/>
          </a:prstGeom>
        </p:spPr>
      </p:pic>
      <p:pic>
        <p:nvPicPr>
          <p:cNvPr id="55" name="Picture 5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839" t="45089" r="49878" b="40849"/>
          <a:stretch/>
        </p:blipFill>
        <p:spPr>
          <a:xfrm>
            <a:off x="4831823" y="1598821"/>
            <a:ext cx="1208316" cy="933243"/>
          </a:xfrm>
          <a:prstGeom prst="rect">
            <a:avLst/>
          </a:prstGeom>
        </p:spPr>
      </p:pic>
      <p:pic>
        <p:nvPicPr>
          <p:cNvPr id="56" name="Picture 5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436" t="45089" r="57292" b="40849"/>
          <a:stretch/>
        </p:blipFill>
        <p:spPr>
          <a:xfrm>
            <a:off x="2043647" y="1578130"/>
            <a:ext cx="2699658" cy="933243"/>
          </a:xfrm>
          <a:prstGeom prst="rect">
            <a:avLst/>
          </a:prstGeom>
        </p:spPr>
      </p:pic>
      <p:grpSp>
        <p:nvGrpSpPr>
          <p:cNvPr id="59" name="Group 58"/>
          <p:cNvGrpSpPr/>
          <p:nvPr/>
        </p:nvGrpSpPr>
        <p:grpSpPr>
          <a:xfrm>
            <a:off x="1065224" y="5401491"/>
            <a:ext cx="10061551" cy="1168856"/>
            <a:chOff x="1065224" y="5401491"/>
            <a:chExt cx="10061551" cy="1168856"/>
          </a:xfrm>
        </p:grpSpPr>
        <p:sp>
          <p:nvSpPr>
            <p:cNvPr id="57" name="Rectangle 56"/>
            <p:cNvSpPr/>
            <p:nvPr/>
          </p:nvSpPr>
          <p:spPr>
            <a:xfrm>
              <a:off x="1065224" y="5401491"/>
              <a:ext cx="10061551" cy="1168856"/>
            </a:xfrm>
            <a:prstGeom prst="rect">
              <a:avLst/>
            </a:prstGeom>
            <a:solidFill>
              <a:srgbClr val="00B0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349827" y="5508865"/>
              <a:ext cx="9492343" cy="954107"/>
            </a:xfrm>
            <a:prstGeom prst="rect">
              <a:avLst/>
            </a:prstGeom>
          </p:spPr>
          <p:txBody>
            <a:bodyPr wrap="square">
              <a:spAutoFit/>
            </a:bodyPr>
            <a:lstStyle/>
            <a:p>
              <a:pPr algn="ctr"/>
              <a:r>
                <a:rPr lang="en-CA" sz="2800" dirty="0" smtClean="0">
                  <a:solidFill>
                    <a:schemeClr val="bg1"/>
                  </a:solidFill>
                </a:rPr>
                <a:t>Vapes may look different but they generally work the same way and have these components.</a:t>
              </a:r>
              <a:endParaRPr lang="en-CA" sz="2800" dirty="0">
                <a:solidFill>
                  <a:schemeClr val="bg1"/>
                </a:solidFill>
              </a:endParaRPr>
            </a:p>
          </p:txBody>
        </p:sp>
      </p:grpSp>
    </p:spTree>
    <p:extLst>
      <p:ext uri="{BB962C8B-B14F-4D97-AF65-F5344CB8AC3E}">
        <p14:creationId xmlns:p14="http://schemas.microsoft.com/office/powerpoint/2010/main" val="201374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1000" fill="hold"/>
                                        <p:tgtEl>
                                          <p:spTgt spid="56"/>
                                        </p:tgtEl>
                                        <p:attrNameLst>
                                          <p:attrName>ppt_x</p:attrName>
                                        </p:attrNameLst>
                                      </p:cBhvr>
                                      <p:tavLst>
                                        <p:tav tm="0">
                                          <p:val>
                                            <p:strVal val="1+#ppt_w/2"/>
                                          </p:val>
                                        </p:tav>
                                        <p:tav tm="100000">
                                          <p:val>
                                            <p:strVal val="#ppt_x"/>
                                          </p:val>
                                        </p:tav>
                                      </p:tavLst>
                                    </p:anim>
                                    <p:anim calcmode="lin" valueType="num">
                                      <p:cBhvr additive="base">
                                        <p:cTn id="29" dur="1000" fill="hold"/>
                                        <p:tgtEl>
                                          <p:spTgt spid="5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2" presetClass="entr" presetSubtype="2"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1000" fill="hold"/>
                                        <p:tgtEl>
                                          <p:spTgt spid="55"/>
                                        </p:tgtEl>
                                        <p:attrNameLst>
                                          <p:attrName>ppt_x</p:attrName>
                                        </p:attrNameLst>
                                      </p:cBhvr>
                                      <p:tavLst>
                                        <p:tav tm="0">
                                          <p:val>
                                            <p:strVal val="1+#ppt_w/2"/>
                                          </p:val>
                                        </p:tav>
                                        <p:tav tm="100000">
                                          <p:val>
                                            <p:strVal val="#ppt_x"/>
                                          </p:val>
                                        </p:tav>
                                      </p:tavLst>
                                    </p:anim>
                                    <p:anim calcmode="lin" valueType="num">
                                      <p:cBhvr additive="base">
                                        <p:cTn id="50" dur="1000" fill="hold"/>
                                        <p:tgtEl>
                                          <p:spTgt spid="55"/>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anim calcmode="lin" valueType="num">
                                      <p:cBhvr>
                                        <p:cTn id="65" dur="1000" fill="hold"/>
                                        <p:tgtEl>
                                          <p:spTgt spid="38"/>
                                        </p:tgtEl>
                                        <p:attrNameLst>
                                          <p:attrName>ppt_x</p:attrName>
                                        </p:attrNameLst>
                                      </p:cBhvr>
                                      <p:tavLst>
                                        <p:tav tm="0">
                                          <p:val>
                                            <p:strVal val="#ppt_x"/>
                                          </p:val>
                                        </p:tav>
                                        <p:tav tm="100000">
                                          <p:val>
                                            <p:strVal val="#ppt_x"/>
                                          </p:val>
                                        </p:tav>
                                      </p:tavLst>
                                    </p:anim>
                                    <p:anim calcmode="lin" valueType="num">
                                      <p:cBhvr>
                                        <p:cTn id="66" dur="1000" fill="hold"/>
                                        <p:tgtEl>
                                          <p:spTgt spid="38"/>
                                        </p:tgtEl>
                                        <p:attrNameLst>
                                          <p:attrName>ppt_y</p:attrName>
                                        </p:attrNameLst>
                                      </p:cBhvr>
                                      <p:tavLst>
                                        <p:tav tm="0">
                                          <p:val>
                                            <p:strVal val="#ppt_y+.1"/>
                                          </p:val>
                                        </p:tav>
                                        <p:tav tm="100000">
                                          <p:val>
                                            <p:strVal val="#ppt_y"/>
                                          </p:val>
                                        </p:tav>
                                      </p:tavLst>
                                    </p:anim>
                                  </p:childTnLst>
                                </p:cTn>
                              </p:par>
                            </p:childTnLst>
                          </p:cTn>
                        </p:par>
                        <p:par>
                          <p:cTn id="67" fill="hold">
                            <p:stCondLst>
                              <p:cond delay="6000"/>
                            </p:stCondLst>
                            <p:childTnLst>
                              <p:par>
                                <p:cTn id="68" presetID="2" presetClass="entr" presetSubtype="2"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 calcmode="lin" valueType="num">
                                      <p:cBhvr additive="base">
                                        <p:cTn id="70" dur="1000" fill="hold"/>
                                        <p:tgtEl>
                                          <p:spTgt spid="54"/>
                                        </p:tgtEl>
                                        <p:attrNameLst>
                                          <p:attrName>ppt_x</p:attrName>
                                        </p:attrNameLst>
                                      </p:cBhvr>
                                      <p:tavLst>
                                        <p:tav tm="0">
                                          <p:val>
                                            <p:strVal val="1+#ppt_w/2"/>
                                          </p:val>
                                        </p:tav>
                                        <p:tav tm="100000">
                                          <p:val>
                                            <p:strVal val="#ppt_x"/>
                                          </p:val>
                                        </p:tav>
                                      </p:tavLst>
                                    </p:anim>
                                    <p:anim calcmode="lin" valueType="num">
                                      <p:cBhvr additive="base">
                                        <p:cTn id="71" dur="1000" fill="hold"/>
                                        <p:tgtEl>
                                          <p:spTgt spid="54"/>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42"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0" grpId="0"/>
      <p:bldP spid="35" grpId="0"/>
      <p:bldP spid="3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and black wooden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0"/>
            <a:ext cx="6858001" cy="121920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5223" y="2281990"/>
            <a:ext cx="10061551" cy="2294021"/>
          </a:xfrm>
          <a:prstGeom prst="rect">
            <a:avLst/>
          </a:prstGeom>
          <a:solidFill>
            <a:srgbClr val="0000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847508" y="3013501"/>
            <a:ext cx="10061551" cy="830997"/>
          </a:xfrm>
          <a:prstGeom prst="rect">
            <a:avLst/>
          </a:prstGeom>
          <a:noFill/>
        </p:spPr>
        <p:txBody>
          <a:bodyPr wrap="square" rtlCol="0">
            <a:spAutoFit/>
          </a:bodyPr>
          <a:lstStyle/>
          <a:p>
            <a:pPr algn="ctr"/>
            <a:r>
              <a:rPr lang="en-CA" sz="4800" dirty="0" smtClean="0">
                <a:solidFill>
                  <a:schemeClr val="accent4"/>
                </a:solidFill>
              </a:rPr>
              <a:t>Big Tobacco           Big Vapes</a:t>
            </a:r>
            <a:endParaRPr lang="en-CA" sz="4800" dirty="0">
              <a:solidFill>
                <a:schemeClr val="accent4"/>
              </a:solidFill>
            </a:endParaRPr>
          </a:p>
        </p:txBody>
      </p:sp>
      <p:sp>
        <p:nvSpPr>
          <p:cNvPr id="7" name="TextBox 6"/>
          <p:cNvSpPr txBox="1"/>
          <p:nvPr/>
        </p:nvSpPr>
        <p:spPr>
          <a:xfrm>
            <a:off x="5569933" y="2644170"/>
            <a:ext cx="1052129" cy="1569660"/>
          </a:xfrm>
          <a:prstGeom prst="rect">
            <a:avLst/>
          </a:prstGeom>
          <a:noFill/>
        </p:spPr>
        <p:txBody>
          <a:bodyPr wrap="square" rtlCol="0">
            <a:spAutoFit/>
          </a:bodyPr>
          <a:lstStyle/>
          <a:p>
            <a:pPr algn="ctr"/>
            <a:r>
              <a:rPr lang="en-CA" sz="9600" dirty="0" smtClean="0">
                <a:solidFill>
                  <a:schemeClr val="bg1"/>
                </a:solidFill>
              </a:rPr>
              <a:t>=</a:t>
            </a:r>
            <a:endParaRPr lang="en-CA" sz="9600" dirty="0">
              <a:solidFill>
                <a:schemeClr val="bg1"/>
              </a:solidFill>
            </a:endParaRPr>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18045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ppt_w</p:attrName>
                                        </p:attrNameLst>
                                      </p:cBhvr>
                                      <p:tavLst>
                                        <p:tav tm="0" fmla="#ppt_w*sin(2.5*pi*$)">
                                          <p:val>
                                            <p:fltVal val="0"/>
                                          </p:val>
                                        </p:tav>
                                        <p:tav tm="100000">
                                          <p:val>
                                            <p:fltVal val="1"/>
                                          </p:val>
                                        </p:tav>
                                      </p:tavLst>
                                    </p:anim>
                                    <p:anim calcmode="lin" valueType="num">
                                      <p:cBhvr>
                                        <p:cTn id="9" dur="3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4" name="TextBox 3"/>
          <p:cNvSpPr txBox="1"/>
          <p:nvPr/>
        </p:nvSpPr>
        <p:spPr>
          <a:xfrm rot="21043048">
            <a:off x="2365260" y="4852365"/>
            <a:ext cx="4887343" cy="830997"/>
          </a:xfrm>
          <a:prstGeom prst="rect">
            <a:avLst/>
          </a:prstGeom>
          <a:noFill/>
        </p:spPr>
        <p:txBody>
          <a:bodyPr wrap="square" rtlCol="0">
            <a:spAutoFit/>
          </a:bodyPr>
          <a:lstStyle/>
          <a:p>
            <a:r>
              <a:rPr lang="en-CA" sz="4800" dirty="0" smtClean="0">
                <a:solidFill>
                  <a:schemeClr val="tx1">
                    <a:lumMod val="75000"/>
                    <a:lumOff val="25000"/>
                  </a:schemeClr>
                </a:solidFill>
                <a:latin typeface="Comic Sans MS" panose="030F0702030302020204" pitchFamily="66" charset="0"/>
              </a:rPr>
              <a:t>Are vapes safe?</a:t>
            </a:r>
            <a:endParaRPr lang="en-CA" sz="4800" dirty="0">
              <a:solidFill>
                <a:schemeClr val="tx1">
                  <a:lumMod val="75000"/>
                  <a:lumOff val="25000"/>
                </a:schemeClr>
              </a:solidFill>
              <a:latin typeface="Comic Sans MS" panose="030F0702030302020204" pitchFamily="66" charset="0"/>
            </a:endParaRPr>
          </a:p>
        </p:txBody>
      </p:sp>
      <p:grpSp>
        <p:nvGrpSpPr>
          <p:cNvPr id="10" name="Group 9"/>
          <p:cNvGrpSpPr/>
          <p:nvPr/>
        </p:nvGrpSpPr>
        <p:grpSpPr>
          <a:xfrm>
            <a:off x="1065224" y="1383708"/>
            <a:ext cx="10061551" cy="2294021"/>
            <a:chOff x="1065224" y="1383708"/>
            <a:chExt cx="10061551" cy="2294021"/>
          </a:xfrm>
        </p:grpSpPr>
        <p:sp>
          <p:nvSpPr>
            <p:cNvPr id="8" name="Rectangle 7"/>
            <p:cNvSpPr/>
            <p:nvPr/>
          </p:nvSpPr>
          <p:spPr>
            <a:xfrm>
              <a:off x="1065224" y="1383708"/>
              <a:ext cx="10061551" cy="2294021"/>
            </a:xfrm>
            <a:prstGeom prst="rect">
              <a:avLst/>
            </a:prstGeom>
            <a:solidFill>
              <a:srgbClr val="7030A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662203" y="1561222"/>
              <a:ext cx="8984026" cy="1938992"/>
            </a:xfrm>
            <a:prstGeom prst="rect">
              <a:avLst/>
            </a:prstGeom>
            <a:noFill/>
          </p:spPr>
          <p:txBody>
            <a:bodyPr wrap="square" rtlCol="0">
              <a:spAutoFit/>
            </a:bodyPr>
            <a:lstStyle/>
            <a:p>
              <a:pPr algn="ctr"/>
              <a:r>
                <a:rPr lang="en-CA" sz="6000" dirty="0" smtClean="0">
                  <a:solidFill>
                    <a:schemeClr val="bg1"/>
                  </a:solidFill>
                </a:rPr>
                <a:t>Less harmful </a:t>
              </a:r>
              <a:r>
                <a:rPr lang="en-CA" sz="6000" b="1" u="sng" dirty="0" smtClean="0">
                  <a:solidFill>
                    <a:schemeClr val="bg1"/>
                  </a:solidFill>
                </a:rPr>
                <a:t>does not mean</a:t>
              </a:r>
              <a:r>
                <a:rPr lang="en-CA" sz="6000" dirty="0" smtClean="0">
                  <a:solidFill>
                    <a:schemeClr val="bg1"/>
                  </a:solidFill>
                </a:rPr>
                <a:t> safe!</a:t>
              </a:r>
              <a:endParaRPr lang="en-CA" sz="6000" dirty="0">
                <a:solidFill>
                  <a:schemeClr val="bg1"/>
                </a:solidFill>
              </a:endParaRPr>
            </a:p>
          </p:txBody>
        </p:sp>
      </p:grpSp>
      <p:pic>
        <p:nvPicPr>
          <p:cNvPr id="2050" name="Picture 2" descr="Image result for juul icon"/>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l="36396" r="37915"/>
          <a:stretch/>
        </p:blipFill>
        <p:spPr bwMode="auto">
          <a:xfrm rot="3693766">
            <a:off x="4048519" y="3571477"/>
            <a:ext cx="489363"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3" presetClass="emph" presetSubtype="2" fill="hold" nodeType="withEffect">
                                  <p:stCondLst>
                                    <p:cond delay="0"/>
                                  </p:stCondLst>
                                  <p:childTnLst>
                                    <p:animClr clrSpc="rgb" dir="cw">
                                      <p:cBhvr override="childStyle">
                                        <p:cTn id="9" dur="2000" fill="hold"/>
                                        <p:tgtEl>
                                          <p:spTgt spid="4">
                                            <p:txEl>
                                              <p:pRg st="0" end="0"/>
                                            </p:txEl>
                                          </p:spTgt>
                                        </p:tgtEl>
                                        <p:attrNameLst>
                                          <p:attrName>style.color</p:attrName>
                                        </p:attrNameLst>
                                      </p:cBhvr>
                                      <p:to>
                                        <a:srgbClr val="C1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4750" y="825002"/>
            <a:ext cx="7924800" cy="1569660"/>
          </a:xfrm>
          <a:prstGeom prst="rect">
            <a:avLst/>
          </a:prstGeom>
          <a:noFill/>
        </p:spPr>
        <p:txBody>
          <a:bodyPr wrap="square" rtlCol="0">
            <a:spAutoFit/>
          </a:bodyPr>
          <a:lstStyle/>
          <a:p>
            <a:pPr algn="ctr"/>
            <a:r>
              <a:rPr lang="en-CA" sz="4800" dirty="0" smtClean="0"/>
              <a:t>Long-term consequences of vaping</a:t>
            </a:r>
            <a:endParaRPr lang="en-CA" sz="4800" dirty="0"/>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smtClean="0">
                <a:solidFill>
                  <a:schemeClr val="bg1"/>
                </a:solidFill>
              </a:rPr>
              <a:t>Multiple Choice</a:t>
            </a:r>
            <a:endParaRPr lang="en-CA" sz="3200" dirty="0">
              <a:solidFill>
                <a:schemeClr val="bg1"/>
              </a:solidFill>
            </a:endParaRPr>
          </a:p>
        </p:txBody>
      </p:sp>
      <p:sp>
        <p:nvSpPr>
          <p:cNvPr id="13" name="TextBox 12"/>
          <p:cNvSpPr txBox="1"/>
          <p:nvPr/>
        </p:nvSpPr>
        <p:spPr>
          <a:xfrm>
            <a:off x="4359729" y="2726936"/>
            <a:ext cx="6634842" cy="3170099"/>
          </a:xfrm>
          <a:prstGeom prst="rect">
            <a:avLst/>
          </a:prstGeom>
          <a:noFill/>
        </p:spPr>
        <p:txBody>
          <a:bodyPr wrap="square" rtlCol="0">
            <a:spAutoFit/>
          </a:bodyPr>
          <a:lstStyle/>
          <a:p>
            <a:r>
              <a:rPr lang="en-CA" sz="4000" dirty="0" smtClean="0"/>
              <a:t>a) are </a:t>
            </a:r>
            <a:r>
              <a:rPr lang="en-CA" sz="4000" dirty="0"/>
              <a:t>u</a:t>
            </a:r>
            <a:r>
              <a:rPr lang="en-CA" sz="4000" dirty="0" smtClean="0"/>
              <a:t>nknown</a:t>
            </a:r>
          </a:p>
          <a:p>
            <a:pPr marL="742950" indent="-742950">
              <a:buAutoNum type="alphaLcParenR"/>
            </a:pPr>
            <a:endParaRPr lang="en-CA" sz="4000" dirty="0" smtClean="0"/>
          </a:p>
          <a:p>
            <a:r>
              <a:rPr lang="en-CA" sz="4000" dirty="0" smtClean="0"/>
              <a:t>b) are considered safe</a:t>
            </a:r>
          </a:p>
          <a:p>
            <a:endParaRPr lang="en-CA" sz="4000" dirty="0" smtClean="0"/>
          </a:p>
          <a:p>
            <a:r>
              <a:rPr lang="en-CA" sz="4000" dirty="0" smtClean="0"/>
              <a:t>c) </a:t>
            </a:r>
            <a:r>
              <a:rPr lang="en-CA" sz="4000" dirty="0"/>
              <a:t>a</a:t>
            </a:r>
            <a:r>
              <a:rPr lang="en-CA" sz="4000" dirty="0" smtClean="0"/>
              <a:t>re very harmful</a:t>
            </a:r>
            <a:endParaRPr lang="en-CA" sz="4000" dirty="0"/>
          </a:p>
        </p:txBody>
      </p:sp>
      <p:sp>
        <p:nvSpPr>
          <p:cNvPr id="4" name="Rounded Rectangle 3"/>
          <p:cNvSpPr/>
          <p:nvPr/>
        </p:nvSpPr>
        <p:spPr>
          <a:xfrm>
            <a:off x="4215493" y="2726936"/>
            <a:ext cx="6949812" cy="7175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28258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3">
                                            <p:txEl>
                                              <p:pRg st="2" end="2"/>
                                            </p:txEl>
                                          </p:spTgt>
                                        </p:tgtEl>
                                      </p:cBhvr>
                                    </p:animEffect>
                                    <p:set>
                                      <p:cBhvr>
                                        <p:cTn id="12" dur="1" fill="hold">
                                          <p:stCondLst>
                                            <p:cond delay="499"/>
                                          </p:stCondLst>
                                        </p:cTn>
                                        <p:tgtEl>
                                          <p:spTgt spid="13">
                                            <p:txEl>
                                              <p:pRg st="2" end="2"/>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
                                            <p:txEl>
                                              <p:pRg st="4" end="4"/>
                                            </p:txEl>
                                          </p:spTgt>
                                        </p:tgtEl>
                                      </p:cBhvr>
                                    </p:animEffect>
                                    <p:set>
                                      <p:cBhvr>
                                        <p:cTn id="15"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0" y="0"/>
            <a:ext cx="12192000" cy="6858000"/>
          </a:xfrm>
          <a:prstGeom prst="rect">
            <a:avLst/>
          </a:prstGeom>
        </p:spPr>
      </p:pic>
      <p:sp>
        <p:nvSpPr>
          <p:cNvPr id="10" name="Rectangle 9"/>
          <p:cNvSpPr/>
          <p:nvPr/>
        </p:nvSpPr>
        <p:spPr>
          <a:xfrm>
            <a:off x="762000" y="2705724"/>
            <a:ext cx="10624457" cy="769441"/>
          </a:xfrm>
          <a:prstGeom prst="rect">
            <a:avLst/>
          </a:prstGeom>
          <a:noFill/>
        </p:spPr>
        <p:txBody>
          <a:bodyPr wrap="square" lIns="91440" tIns="45720" rIns="91440" bIns="45720">
            <a:spAutoFit/>
          </a:bodyPr>
          <a:lstStyle/>
          <a:p>
            <a:pPr algn="ctr"/>
            <a:endParaRPr lang="en-US" sz="4400" dirty="0" smtClean="0">
              <a:ln w="0"/>
              <a:solidFill>
                <a:schemeClr val="bg1"/>
              </a:solidFill>
              <a:effectLst>
                <a:outerShdw blurRad="38100" dist="19050" dir="2700000" algn="tl" rotWithShape="0">
                  <a:schemeClr val="dk1">
                    <a:alpha val="40000"/>
                  </a:schemeClr>
                </a:outerShdw>
              </a:effectLst>
            </a:endParaRPr>
          </a:p>
        </p:txBody>
      </p:sp>
      <p:sp>
        <p:nvSpPr>
          <p:cNvPr id="16" name="Rectangle 15"/>
          <p:cNvSpPr/>
          <p:nvPr/>
        </p:nvSpPr>
        <p:spPr>
          <a:xfrm>
            <a:off x="239486" y="733814"/>
            <a:ext cx="11713028" cy="52035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2536371" y="848989"/>
            <a:ext cx="7119257" cy="5016758"/>
          </a:xfrm>
          <a:prstGeom prst="rect">
            <a:avLst/>
          </a:prstGeom>
          <a:noFill/>
        </p:spPr>
        <p:txBody>
          <a:bodyPr wrap="squar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Nicotine Addiction</a:t>
            </a:r>
          </a:p>
          <a:p>
            <a:pPr algn="ctr"/>
            <a:r>
              <a:rPr lang="en-US" sz="4000" dirty="0" smtClean="0">
                <a:ln w="0"/>
                <a:effectLst>
                  <a:outerShdw blurRad="38100" dist="19050" dir="2700000" algn="tl" rotWithShape="0">
                    <a:schemeClr val="dk1">
                      <a:alpha val="40000"/>
                    </a:schemeClr>
                  </a:outerShdw>
                </a:effectLst>
              </a:rPr>
              <a:t>Brain Risks</a:t>
            </a:r>
          </a:p>
          <a:p>
            <a:pPr algn="ctr"/>
            <a:r>
              <a:rPr lang="en-US" sz="4000" dirty="0" err="1" smtClean="0">
                <a:ln w="0"/>
                <a:effectLst>
                  <a:outerShdw blurRad="38100" dist="19050" dir="2700000" algn="tl" rotWithShape="0">
                    <a:schemeClr val="dk1">
                      <a:alpha val="40000"/>
                    </a:schemeClr>
                  </a:outerShdw>
                </a:effectLst>
              </a:rPr>
              <a:t>Behaviour</a:t>
            </a:r>
            <a:r>
              <a:rPr lang="en-US" sz="4000" dirty="0" smtClean="0">
                <a:ln w="0"/>
                <a:effectLst>
                  <a:outerShdw blurRad="38100" dist="19050" dir="2700000" algn="tl" rotWithShape="0">
                    <a:schemeClr val="dk1">
                      <a:alpha val="40000"/>
                    </a:schemeClr>
                  </a:outerShdw>
                </a:effectLst>
              </a:rPr>
              <a:t> Risks</a:t>
            </a:r>
          </a:p>
          <a:p>
            <a:pPr algn="ctr"/>
            <a:r>
              <a:rPr lang="en-US" sz="4000" dirty="0" smtClean="0">
                <a:ln w="0"/>
                <a:effectLst>
                  <a:outerShdw blurRad="38100" dist="19050" dir="2700000" algn="tl" rotWithShape="0">
                    <a:schemeClr val="dk1">
                      <a:alpha val="40000"/>
                    </a:schemeClr>
                  </a:outerShdw>
                </a:effectLst>
              </a:rPr>
              <a:t>Aerosols &amp; Other Risk</a:t>
            </a:r>
          </a:p>
          <a:p>
            <a:pPr algn="ctr"/>
            <a:r>
              <a:rPr lang="en-US" sz="4000" dirty="0">
                <a:ln w="0"/>
                <a:effectLst>
                  <a:outerShdw blurRad="38100" dist="19050" dir="2700000" algn="tl" rotWithShape="0">
                    <a:schemeClr val="dk1">
                      <a:alpha val="40000"/>
                    </a:schemeClr>
                  </a:outerShdw>
                </a:effectLst>
              </a:rPr>
              <a:t>Exposure to </a:t>
            </a:r>
            <a:r>
              <a:rPr lang="en-US" sz="4000" dirty="0" smtClean="0">
                <a:ln w="0"/>
                <a:effectLst>
                  <a:outerShdw blurRad="38100" dist="19050" dir="2700000" algn="tl" rotWithShape="0">
                    <a:schemeClr val="dk1">
                      <a:alpha val="40000"/>
                    </a:schemeClr>
                  </a:outerShdw>
                </a:effectLst>
              </a:rPr>
              <a:t>Metals/Chemicals</a:t>
            </a:r>
          </a:p>
          <a:p>
            <a:pPr algn="ctr"/>
            <a:r>
              <a:rPr lang="en-US" sz="4000" dirty="0" smtClean="0">
                <a:ln w="0"/>
                <a:effectLst>
                  <a:outerShdw blurRad="38100" dist="19050" dir="2700000" algn="tl" rotWithShape="0">
                    <a:schemeClr val="dk1">
                      <a:alpha val="40000"/>
                    </a:schemeClr>
                  </a:outerShdw>
                </a:effectLst>
              </a:rPr>
              <a:t>Throat Irritation</a:t>
            </a:r>
          </a:p>
          <a:p>
            <a:pPr algn="ctr"/>
            <a:r>
              <a:rPr lang="en-US" sz="4000" dirty="0" smtClean="0">
                <a:ln w="0"/>
                <a:effectLst>
                  <a:outerShdw blurRad="38100" dist="19050" dir="2700000" algn="tl" rotWithShape="0">
                    <a:schemeClr val="dk1">
                      <a:alpha val="40000"/>
                    </a:schemeClr>
                  </a:outerShdw>
                </a:effectLst>
              </a:rPr>
              <a:t>Lung Irritation </a:t>
            </a:r>
          </a:p>
          <a:p>
            <a:pPr algn="ctr"/>
            <a:r>
              <a:rPr lang="en-US" sz="4000" dirty="0" smtClean="0">
                <a:ln w="0"/>
                <a:solidFill>
                  <a:srgbClr val="FF0000"/>
                </a:solidFill>
                <a:effectLst>
                  <a:outerShdw blurRad="38100" dist="19050" dir="2700000" algn="tl" rotWithShape="0">
                    <a:schemeClr val="dk1">
                      <a:alpha val="40000"/>
                    </a:schemeClr>
                  </a:outerShdw>
                </a:effectLst>
              </a:rPr>
              <a:t>Risk of Cigarette </a:t>
            </a:r>
            <a:r>
              <a:rPr lang="en-US" sz="4000" dirty="0">
                <a:ln w="0"/>
                <a:solidFill>
                  <a:srgbClr val="FF0000"/>
                </a:solidFill>
                <a:effectLst>
                  <a:outerShdw blurRad="38100" dist="19050" dir="2700000" algn="tl" rotWithShape="0">
                    <a:schemeClr val="dk1">
                      <a:alpha val="40000"/>
                    </a:schemeClr>
                  </a:outerShdw>
                </a:effectLst>
              </a:rPr>
              <a:t>U</a:t>
            </a:r>
            <a:r>
              <a:rPr lang="en-US" sz="4000" dirty="0" smtClean="0">
                <a:ln w="0"/>
                <a:solidFill>
                  <a:srgbClr val="FF0000"/>
                </a:solidFill>
                <a:effectLst>
                  <a:outerShdw blurRad="38100" dist="19050" dir="2700000" algn="tl" rotWithShape="0">
                    <a:schemeClr val="dk1">
                      <a:alpha val="40000"/>
                    </a:schemeClr>
                  </a:outerShdw>
                </a:effectLst>
              </a:rPr>
              <a:t>se</a:t>
            </a:r>
          </a:p>
        </p:txBody>
      </p:sp>
      <p:pic>
        <p:nvPicPr>
          <p:cNvPr id="14" name="Picture 13"/>
          <p:cNvPicPr>
            <a:picLocks noChangeAspect="1"/>
          </p:cNvPicPr>
          <p:nvPr/>
        </p:nvPicPr>
        <p:blipFill>
          <a:blip r:embed="rId4"/>
          <a:stretch>
            <a:fillRect/>
          </a:stretch>
        </p:blipFill>
        <p:spPr>
          <a:xfrm>
            <a:off x="0" y="216168"/>
            <a:ext cx="3176337" cy="517646"/>
          </a:xfrm>
          <a:prstGeom prst="rect">
            <a:avLst/>
          </a:prstGeom>
        </p:spPr>
      </p:pic>
      <p:sp>
        <p:nvSpPr>
          <p:cNvPr id="15" name="Title 1"/>
          <p:cNvSpPr txBox="1">
            <a:spLocks/>
          </p:cNvSpPr>
          <p:nvPr/>
        </p:nvSpPr>
        <p:spPr>
          <a:xfrm>
            <a:off x="0" y="259712"/>
            <a:ext cx="3176338" cy="517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rPr>
              <a:t>Health Risks</a:t>
            </a:r>
            <a:endParaRPr lang="en-CA" sz="4000" b="1" dirty="0">
              <a:solidFill>
                <a:schemeClr val="bg1"/>
              </a:solidFill>
            </a:endParaRPr>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179717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1000"/>
                                        <p:tgtEl>
                                          <p:spTgt spid="1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1000"/>
                                        <p:tgtEl>
                                          <p:spTgt spid="1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fade">
                                      <p:cBhvr>
                                        <p:cTn id="31" dur="1000"/>
                                        <p:tgtEl>
                                          <p:spTgt spid="1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10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chair"/>
          <p:cNvPicPr>
            <a:picLocks noChangeAspect="1" noChangeArrowheads="1"/>
          </p:cNvPicPr>
          <p:nvPr/>
        </p:nvPicPr>
        <p:blipFill rotWithShape="1">
          <a:blip r:embed="rId3">
            <a:extLst>
              <a:ext uri="{28A0092B-C50C-407E-A947-70E740481C1C}">
                <a14:useLocalDpi xmlns:a14="http://schemas.microsoft.com/office/drawing/2010/main" val="0"/>
              </a:ext>
            </a:extLst>
          </a:blip>
          <a:srcRect b="9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play butt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706" y="1005567"/>
            <a:ext cx="3916588" cy="391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595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1" y="-1"/>
            <a:ext cx="12192000" cy="6858000"/>
          </a:xfrm>
          <a:prstGeom prst="rect">
            <a:avLst/>
          </a:prstGeom>
        </p:spPr>
      </p:pic>
      <p:sp>
        <p:nvSpPr>
          <p:cNvPr id="7" name="Rectangle 6"/>
          <p:cNvSpPr/>
          <p:nvPr/>
        </p:nvSpPr>
        <p:spPr>
          <a:xfrm>
            <a:off x="1065224" y="2281989"/>
            <a:ext cx="10061551" cy="2294021"/>
          </a:xfrm>
          <a:prstGeom prst="rect">
            <a:avLst/>
          </a:prstGeom>
          <a:solidFill>
            <a:schemeClr val="accent6">
              <a:lumMod val="20000"/>
              <a:lumOff val="80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91670" y="2705724"/>
            <a:ext cx="11008657" cy="1446550"/>
          </a:xfrm>
          <a:prstGeom prst="rect">
            <a:avLst/>
          </a:prstGeom>
          <a:noFill/>
        </p:spPr>
        <p:txBody>
          <a:bodyPr wrap="square" lIns="91440" tIns="45720" rIns="91440" bIns="45720">
            <a:spAutoFit/>
          </a:bodyPr>
          <a:lstStyle/>
          <a:p>
            <a:pPr algn="ctr"/>
            <a:r>
              <a:rPr lang="en-US" sz="4400" dirty="0" smtClean="0">
                <a:ln w="0"/>
                <a:effectLst>
                  <a:outerShdw blurRad="38100" dist="19050" dir="2700000" algn="tl" rotWithShape="0">
                    <a:schemeClr val="dk1">
                      <a:alpha val="40000"/>
                    </a:schemeClr>
                  </a:outerShdw>
                </a:effectLst>
              </a:rPr>
              <a:t>Glycerol   </a:t>
            </a:r>
            <a:r>
              <a:rPr lang="en-US" sz="4400" dirty="0" err="1" smtClean="0">
                <a:ln w="0"/>
                <a:effectLst>
                  <a:outerShdw blurRad="38100" dist="19050" dir="2700000" algn="tl" rotWithShape="0">
                    <a:schemeClr val="dk1">
                      <a:alpha val="40000"/>
                    </a:schemeClr>
                  </a:outerShdw>
                </a:effectLst>
              </a:rPr>
              <a:t>Flavouring</a:t>
            </a:r>
            <a:r>
              <a:rPr lang="en-US" sz="4400" dirty="0">
                <a:ln w="0"/>
                <a:effectLst>
                  <a:outerShdw blurRad="38100" dist="19050" dir="2700000" algn="tl" rotWithShape="0">
                    <a:schemeClr val="dk1">
                      <a:alpha val="40000"/>
                    </a:schemeClr>
                  </a:outerShdw>
                </a:effectLst>
              </a:rPr>
              <a:t> </a:t>
            </a:r>
            <a:r>
              <a:rPr lang="en-US" sz="4400" dirty="0" smtClean="0">
                <a:ln w="0"/>
                <a:effectLst>
                  <a:outerShdw blurRad="38100" dist="19050" dir="2700000" algn="tl" rotWithShape="0">
                    <a:schemeClr val="dk1">
                      <a:alpha val="40000"/>
                    </a:schemeClr>
                  </a:outerShdw>
                </a:effectLst>
              </a:rPr>
              <a:t>   Propylene </a:t>
            </a:r>
            <a:r>
              <a:rPr lang="en-US" sz="4400" dirty="0">
                <a:ln w="0"/>
                <a:effectLst>
                  <a:outerShdw blurRad="38100" dist="19050" dir="2700000" algn="tl" rotWithShape="0">
                    <a:schemeClr val="dk1">
                      <a:alpha val="40000"/>
                    </a:schemeClr>
                  </a:outerShdw>
                </a:effectLst>
              </a:rPr>
              <a:t>G</a:t>
            </a:r>
            <a:r>
              <a:rPr lang="en-US" sz="4400" dirty="0" smtClean="0">
                <a:ln w="0"/>
                <a:effectLst>
                  <a:outerShdw blurRad="38100" dist="19050" dir="2700000" algn="tl" rotWithShape="0">
                    <a:schemeClr val="dk1">
                      <a:alpha val="40000"/>
                    </a:schemeClr>
                  </a:outerShdw>
                </a:effectLst>
              </a:rPr>
              <a:t>lycol</a:t>
            </a:r>
          </a:p>
          <a:p>
            <a:pPr algn="ctr"/>
            <a:r>
              <a:rPr lang="en-US" sz="4400" dirty="0" smtClean="0">
                <a:ln w="0"/>
                <a:effectLst>
                  <a:outerShdw blurRad="38100" dist="19050" dir="2700000" algn="tl" rotWithShape="0">
                    <a:schemeClr val="dk1">
                      <a:alpha val="40000"/>
                    </a:schemeClr>
                  </a:outerShdw>
                </a:effectLst>
              </a:rPr>
              <a:t>Varying Nicotine </a:t>
            </a:r>
            <a:r>
              <a:rPr lang="en-US" sz="4400" dirty="0">
                <a:ln w="0"/>
                <a:effectLst>
                  <a:outerShdw blurRad="38100" dist="19050" dir="2700000" algn="tl" rotWithShape="0">
                    <a:schemeClr val="dk1">
                      <a:alpha val="40000"/>
                    </a:schemeClr>
                  </a:outerShdw>
                </a:effectLst>
              </a:rPr>
              <a:t>L</a:t>
            </a:r>
            <a:r>
              <a:rPr lang="en-US" sz="4400" dirty="0" smtClean="0">
                <a:ln w="0"/>
                <a:effectLst>
                  <a:outerShdw blurRad="38100" dist="19050" dir="2700000" algn="tl" rotWithShape="0">
                    <a:schemeClr val="dk1">
                      <a:alpha val="40000"/>
                    </a:schemeClr>
                  </a:outerShdw>
                </a:effectLst>
              </a:rPr>
              <a:t>evels</a:t>
            </a:r>
          </a:p>
        </p:txBody>
      </p:sp>
      <p:pic>
        <p:nvPicPr>
          <p:cNvPr id="9" name="Picture 8"/>
          <p:cNvPicPr>
            <a:picLocks noChangeAspect="1"/>
          </p:cNvPicPr>
          <p:nvPr/>
        </p:nvPicPr>
        <p:blipFill>
          <a:blip r:embed="rId5"/>
          <a:stretch>
            <a:fillRect/>
          </a:stretch>
        </p:blipFill>
        <p:spPr>
          <a:xfrm>
            <a:off x="0" y="216168"/>
            <a:ext cx="3176337" cy="517646"/>
          </a:xfrm>
          <a:prstGeom prst="rect">
            <a:avLst/>
          </a:prstGeom>
        </p:spPr>
      </p:pic>
      <p:sp>
        <p:nvSpPr>
          <p:cNvPr id="10" name="Title 1"/>
          <p:cNvSpPr txBox="1">
            <a:spLocks/>
          </p:cNvSpPr>
          <p:nvPr/>
        </p:nvSpPr>
        <p:spPr>
          <a:xfrm>
            <a:off x="0" y="237940"/>
            <a:ext cx="3176338" cy="517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rPr>
              <a:t>Ingredients</a:t>
            </a:r>
            <a:endParaRPr lang="en-CA" sz="4000" b="1" dirty="0">
              <a:solidFill>
                <a:schemeClr val="bg1"/>
              </a:solidFill>
            </a:endParaRPr>
          </a:p>
        </p:txBody>
      </p:sp>
      <p:sp>
        <p:nvSpPr>
          <p:cNvPr id="15" name="Oval 14"/>
          <p:cNvSpPr/>
          <p:nvPr/>
        </p:nvSpPr>
        <p:spPr>
          <a:xfrm>
            <a:off x="3590692" y="3021981"/>
            <a:ext cx="178420" cy="178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6428396" y="3021981"/>
            <a:ext cx="178420" cy="1784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1936562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rple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a:bodyPr>
          <a:lstStyle/>
          <a:p>
            <a:r>
              <a:rPr lang="en-CA" sz="3200" b="1" dirty="0" smtClean="0">
                <a:solidFill>
                  <a:schemeClr val="bg1"/>
                </a:solidFill>
                <a:effectLst>
                  <a:outerShdw blurRad="38100" dist="38100" dir="2700000" algn="tl">
                    <a:srgbClr val="000000">
                      <a:alpha val="43137"/>
                    </a:srgbClr>
                  </a:outerShdw>
                </a:effectLst>
              </a:rPr>
              <a:t>Adapted with permission from</a:t>
            </a:r>
            <a:br>
              <a:rPr lang="en-CA" sz="3200" b="1" dirty="0" smtClean="0">
                <a:solidFill>
                  <a:schemeClr val="bg1"/>
                </a:solidFill>
                <a:effectLst>
                  <a:outerShdw blurRad="38100" dist="38100" dir="2700000" algn="tl">
                    <a:srgbClr val="000000">
                      <a:alpha val="43137"/>
                    </a:srgbClr>
                  </a:outerShdw>
                </a:effectLst>
              </a:rPr>
            </a:br>
            <a:r>
              <a:rPr lang="en-CA" sz="3200" b="1" dirty="0" smtClean="0">
                <a:solidFill>
                  <a:schemeClr val="bg1"/>
                </a:solidFill>
                <a:effectLst>
                  <a:outerShdw blurRad="38100" dist="38100" dir="2700000" algn="tl">
                    <a:srgbClr val="000000">
                      <a:alpha val="43137"/>
                    </a:srgbClr>
                  </a:outerShdw>
                </a:effectLst>
              </a:rPr>
              <a:t>Thunder Bay District Health Unit</a:t>
            </a:r>
            <a:endParaRPr lang="en-CA" sz="3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08857" y="108857"/>
            <a:ext cx="11963400" cy="664028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350" y="3761440"/>
            <a:ext cx="1216139" cy="1343960"/>
          </a:xfrm>
          <a:prstGeom prst="rect">
            <a:avLst/>
          </a:prstGeom>
        </p:spPr>
      </p:pic>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31260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Image result for vape flavors fr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9"/>
          <a:stretch/>
        </p:blipFill>
        <p:spPr bwMode="auto">
          <a:xfrm>
            <a:off x="5323000" y="2541794"/>
            <a:ext cx="1653577" cy="2079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ape flavors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109" y="0"/>
            <a:ext cx="1938600" cy="1882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candy backgrou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9"/>
          <a:stretch/>
        </p:blipFill>
        <p:spPr bwMode="auto">
          <a:xfrm>
            <a:off x="8328212" y="0"/>
            <a:ext cx="3863788" cy="68605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23838"/>
          <a:stretch/>
        </p:blipFill>
        <p:spPr bwMode="auto">
          <a:xfrm rot="5400000">
            <a:off x="-1443318" y="1443317"/>
            <a:ext cx="6858000" cy="39713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1671" y="1946496"/>
            <a:ext cx="11008658" cy="3133036"/>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591671" y="1946496"/>
            <a:ext cx="11008657" cy="769441"/>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There are over</a:t>
            </a:r>
          </a:p>
        </p:txBody>
      </p:sp>
      <p:sp>
        <p:nvSpPr>
          <p:cNvPr id="6" name="Rectangle 5"/>
          <p:cNvSpPr/>
          <p:nvPr/>
        </p:nvSpPr>
        <p:spPr>
          <a:xfrm>
            <a:off x="591671" y="4175536"/>
            <a:ext cx="11008657" cy="769441"/>
          </a:xfrm>
          <a:prstGeom prst="rect">
            <a:avLst/>
          </a:prstGeom>
          <a:noFill/>
        </p:spPr>
        <p:txBody>
          <a:bodyPr wrap="square" lIns="91440" tIns="45720" rIns="91440" bIns="45720">
            <a:spAutoFit/>
          </a:bodyPr>
          <a:lstStyle/>
          <a:p>
            <a:pPr algn="ctr"/>
            <a:r>
              <a:rPr lang="en-US" sz="4400" i="1" dirty="0" smtClean="0">
                <a:ln w="0"/>
                <a:solidFill>
                  <a:schemeClr val="accent4"/>
                </a:solidFill>
                <a:effectLst>
                  <a:outerShdw blurRad="38100" dist="19050" dir="2700000" algn="tl" rotWithShape="0">
                    <a:schemeClr val="dk1">
                      <a:alpha val="40000"/>
                    </a:schemeClr>
                  </a:outerShdw>
                </a:effectLst>
              </a:rPr>
              <a:t>[unregulated] </a:t>
            </a:r>
            <a:r>
              <a:rPr lang="en-US" sz="4400" dirty="0" smtClean="0">
                <a:ln w="0"/>
                <a:solidFill>
                  <a:schemeClr val="bg1"/>
                </a:solidFill>
                <a:effectLst>
                  <a:outerShdw blurRad="38100" dist="19050" dir="2700000" algn="tl" rotWithShape="0">
                    <a:schemeClr val="dk1">
                      <a:alpha val="40000"/>
                    </a:schemeClr>
                  </a:outerShdw>
                </a:effectLst>
              </a:rPr>
              <a:t>e-juice / pod </a:t>
            </a:r>
            <a:r>
              <a:rPr lang="en-US" sz="4400" dirty="0" err="1" smtClean="0">
                <a:ln w="0"/>
                <a:solidFill>
                  <a:schemeClr val="bg1"/>
                </a:solidFill>
                <a:effectLst>
                  <a:outerShdw blurRad="38100" dist="19050" dir="2700000" algn="tl" rotWithShape="0">
                    <a:schemeClr val="dk1">
                      <a:alpha val="40000"/>
                    </a:schemeClr>
                  </a:outerShdw>
                </a:effectLst>
              </a:rPr>
              <a:t>flavours</a:t>
            </a:r>
            <a:r>
              <a:rPr lang="en-US" sz="4400" dirty="0">
                <a:ln w="0"/>
                <a:solidFill>
                  <a:schemeClr val="bg1"/>
                </a:solidFill>
                <a:effectLst>
                  <a:outerShdw blurRad="38100" dist="19050" dir="2700000" algn="tl" rotWithShape="0">
                    <a:schemeClr val="dk1">
                      <a:alpha val="40000"/>
                    </a:schemeClr>
                  </a:outerShdw>
                </a:effectLst>
              </a:rPr>
              <a:t>.</a:t>
            </a:r>
            <a:endParaRPr lang="en-US" sz="4400" dirty="0" smtClean="0">
              <a:ln w="0"/>
              <a:solidFill>
                <a:schemeClr val="bg1"/>
              </a:solidFill>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39304" t="2225" r="1124"/>
          <a:stretch/>
        </p:blipFill>
        <p:spPr>
          <a:xfrm>
            <a:off x="4146177" y="5104781"/>
            <a:ext cx="3899646" cy="1727970"/>
          </a:xfrm>
          <a:prstGeom prst="rect">
            <a:avLst/>
          </a:prstGeom>
        </p:spPr>
      </p:pic>
      <p:pic>
        <p:nvPicPr>
          <p:cNvPr id="3" name="Picture 2"/>
          <p:cNvPicPr>
            <a:picLocks noChangeAspect="1"/>
          </p:cNvPicPr>
          <p:nvPr/>
        </p:nvPicPr>
        <p:blipFill>
          <a:blip r:embed="rId8"/>
          <a:stretch>
            <a:fillRect/>
          </a:stretch>
        </p:blipFill>
        <p:spPr>
          <a:xfrm>
            <a:off x="6668115" y="165508"/>
            <a:ext cx="1211691" cy="1753165"/>
          </a:xfrm>
          <a:prstGeom prst="rect">
            <a:avLst/>
          </a:prstGeom>
        </p:spPr>
      </p:pic>
      <p:sp>
        <p:nvSpPr>
          <p:cNvPr id="5" name="Rectangle 4"/>
          <p:cNvSpPr/>
          <p:nvPr/>
        </p:nvSpPr>
        <p:spPr>
          <a:xfrm>
            <a:off x="2375648" y="2270202"/>
            <a:ext cx="6849143" cy="2215991"/>
          </a:xfrm>
          <a:prstGeom prst="rect">
            <a:avLst/>
          </a:prstGeom>
          <a:noFill/>
        </p:spPr>
        <p:txBody>
          <a:bodyPr wrap="square" lIns="91440" tIns="45720" rIns="91440" bIns="45720">
            <a:spAutoFit/>
          </a:bodyPr>
          <a:lstStyle/>
          <a:p>
            <a:pPr algn="ctr"/>
            <a:r>
              <a:rPr lang="en-US" sz="13800" spc="-300" dirty="0" smtClean="0">
                <a:ln w="0"/>
                <a:solidFill>
                  <a:schemeClr val="accent4"/>
                </a:solidFill>
                <a:effectLst>
                  <a:outerShdw blurRad="38100" dist="19050" dir="2700000" algn="tl" rotWithShape="0">
                    <a:schemeClr val="dk1">
                      <a:alpha val="40000"/>
                    </a:schemeClr>
                  </a:outerShdw>
                </a:effectLst>
              </a:rPr>
              <a:t>15,500</a:t>
            </a:r>
          </a:p>
        </p:txBody>
      </p:sp>
      <p:pic>
        <p:nvPicPr>
          <p:cNvPr id="13" name="Picture 12"/>
          <p:cNvPicPr>
            <a:picLocks noChangeAspect="1"/>
          </p:cNvPicPr>
          <p:nvPr/>
        </p:nvPicPr>
        <p:blipFill>
          <a:blip r:embed="rId9"/>
          <a:stretch>
            <a:fillRect/>
          </a:stretch>
        </p:blipFill>
        <p:spPr>
          <a:xfrm>
            <a:off x="0" y="216168"/>
            <a:ext cx="3176337" cy="517646"/>
          </a:xfrm>
          <a:prstGeom prst="rect">
            <a:avLst/>
          </a:prstGeom>
        </p:spPr>
      </p:pic>
      <p:sp>
        <p:nvSpPr>
          <p:cNvPr id="14" name="Title 1"/>
          <p:cNvSpPr>
            <a:spLocks noGrp="1"/>
          </p:cNvSpPr>
          <p:nvPr>
            <p:ph type="title"/>
          </p:nvPr>
        </p:nvSpPr>
        <p:spPr>
          <a:xfrm>
            <a:off x="0" y="216168"/>
            <a:ext cx="3176338" cy="517646"/>
          </a:xfrm>
        </p:spPr>
        <p:txBody>
          <a:bodyPr>
            <a:normAutofit fontScale="90000"/>
          </a:bodyPr>
          <a:lstStyle/>
          <a:p>
            <a:pPr algn="ctr"/>
            <a:r>
              <a:rPr lang="en-CA" sz="4000" b="1" dirty="0" smtClean="0">
                <a:solidFill>
                  <a:schemeClr val="bg1"/>
                </a:solidFill>
              </a:rPr>
              <a:t>Flavours</a:t>
            </a:r>
            <a:endParaRPr lang="en-CA" sz="4000" b="1" dirty="0">
              <a:solidFill>
                <a:schemeClr val="bg1"/>
              </a:solidFill>
            </a:endParaRPr>
          </a:p>
        </p:txBody>
      </p:sp>
    </p:spTree>
    <p:extLst>
      <p:ext uri="{BB962C8B-B14F-4D97-AF65-F5344CB8AC3E}">
        <p14:creationId xmlns:p14="http://schemas.microsoft.com/office/powerpoint/2010/main" val="29619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394" t="2769" r="13367"/>
          <a:stretch/>
        </p:blipFill>
        <p:spPr>
          <a:xfrm>
            <a:off x="548127" y="801260"/>
            <a:ext cx="3415011" cy="4413275"/>
          </a:xfrm>
          <a:prstGeom prst="rect">
            <a:avLst/>
          </a:prstGeom>
        </p:spPr>
      </p:pic>
      <p:pic>
        <p:nvPicPr>
          <p:cNvPr id="11" name="Picture 10"/>
          <p:cNvPicPr>
            <a:picLocks noChangeAspect="1"/>
          </p:cNvPicPr>
          <p:nvPr/>
        </p:nvPicPr>
        <p:blipFill rotWithShape="1">
          <a:blip r:embed="rId4"/>
          <a:srcRect l="24410" b="6902"/>
          <a:stretch/>
        </p:blipFill>
        <p:spPr>
          <a:xfrm>
            <a:off x="4454019" y="702789"/>
            <a:ext cx="3523445" cy="4511747"/>
          </a:xfrm>
          <a:prstGeom prst="rect">
            <a:avLst/>
          </a:prstGeom>
        </p:spPr>
      </p:pic>
      <p:pic>
        <p:nvPicPr>
          <p:cNvPr id="2054"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6162" t="1795" r="19381"/>
          <a:stretch/>
        </p:blipFill>
        <p:spPr bwMode="auto">
          <a:xfrm>
            <a:off x="8087345" y="702789"/>
            <a:ext cx="3963140" cy="45117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129" y="4550228"/>
            <a:ext cx="11248141" cy="1926771"/>
          </a:xfrm>
          <a:prstGeom prst="rect">
            <a:avLst/>
          </a:prstGeom>
          <a:solidFill>
            <a:schemeClr val="accent5">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67870" y="4821115"/>
            <a:ext cx="11008657" cy="1384995"/>
          </a:xfrm>
          <a:prstGeom prst="rect">
            <a:avLst/>
          </a:prstGeom>
          <a:noFill/>
        </p:spPr>
        <p:txBody>
          <a:bodyPr wrap="square" lIns="91440" tIns="45720" rIns="91440" bIns="45720">
            <a:spAutoFit/>
          </a:bodyPr>
          <a:lstStyle/>
          <a:p>
            <a:pPr algn="ctr"/>
            <a:r>
              <a:rPr lang="en-US" sz="4200" dirty="0" smtClean="0">
                <a:ln w="0"/>
                <a:solidFill>
                  <a:schemeClr val="bg1"/>
                </a:solidFill>
              </a:rPr>
              <a:t>Who do you think they are targeting with </a:t>
            </a:r>
            <a:r>
              <a:rPr lang="en-US" sz="4200" dirty="0" err="1" smtClean="0">
                <a:ln w="0"/>
                <a:solidFill>
                  <a:schemeClr val="bg1"/>
                </a:solidFill>
              </a:rPr>
              <a:t>flavours</a:t>
            </a:r>
            <a:r>
              <a:rPr lang="en-US" sz="4200" dirty="0" smtClean="0">
                <a:ln w="0"/>
                <a:solidFill>
                  <a:schemeClr val="bg1"/>
                </a:solidFill>
              </a:rPr>
              <a:t> like </a:t>
            </a:r>
            <a:r>
              <a:rPr lang="en-US" sz="4200" dirty="0" smtClean="0">
                <a:ln w="0"/>
                <a:solidFill>
                  <a:srgbClr val="FFC000"/>
                </a:solidFill>
              </a:rPr>
              <a:t>cotton candy, bubble gum and unicorn cakes?</a:t>
            </a:r>
          </a:p>
        </p:txBody>
      </p:sp>
      <p:pic>
        <p:nvPicPr>
          <p:cNvPr id="7" name="Picture 6"/>
          <p:cNvPicPr>
            <a:picLocks noChangeAspect="1"/>
          </p:cNvPicPr>
          <p:nvPr/>
        </p:nvPicPr>
        <p:blipFill>
          <a:blip r:embed="rId6"/>
          <a:stretch>
            <a:fillRect/>
          </a:stretch>
        </p:blipFill>
        <p:spPr>
          <a:xfrm>
            <a:off x="0" y="216168"/>
            <a:ext cx="3176337" cy="517646"/>
          </a:xfrm>
          <a:prstGeom prst="rect">
            <a:avLst/>
          </a:prstGeom>
        </p:spPr>
      </p:pic>
      <p:sp>
        <p:nvSpPr>
          <p:cNvPr id="8" name="Title 1"/>
          <p:cNvSpPr txBox="1">
            <a:spLocks/>
          </p:cNvSpPr>
          <p:nvPr/>
        </p:nvSpPr>
        <p:spPr>
          <a:xfrm>
            <a:off x="0" y="237940"/>
            <a:ext cx="3176338" cy="5176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rPr>
              <a:t>Question</a:t>
            </a:r>
            <a:endParaRPr lang="en-CA" sz="4000" b="1" dirty="0">
              <a:solidFill>
                <a:schemeClr val="bg1"/>
              </a:solidFill>
            </a:endParaRPr>
          </a:p>
        </p:txBody>
      </p:sp>
    </p:spTree>
    <p:extLst>
      <p:ext uri="{BB962C8B-B14F-4D97-AF65-F5344CB8AC3E}">
        <p14:creationId xmlns:p14="http://schemas.microsoft.com/office/powerpoint/2010/main" val="288248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 result for tobacco products vs can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1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28062">
            <a:off x="1523297" y="3871720"/>
            <a:ext cx="2652634" cy="3418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8885886" y="904459"/>
            <a:ext cx="3041946" cy="2590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141424" y="2035629"/>
            <a:ext cx="10061551" cy="1990443"/>
          </a:xfrm>
          <a:prstGeom prst="rect">
            <a:avLst/>
          </a:prstGeom>
          <a:solidFill>
            <a:srgbClr val="00206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rot="20999146">
            <a:off x="11492400" y="3501464"/>
            <a:ext cx="1019547" cy="34181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567541" y="2035629"/>
            <a:ext cx="9209315" cy="2123658"/>
          </a:xfrm>
          <a:prstGeom prst="rect">
            <a:avLst/>
          </a:prstGeom>
          <a:noFill/>
        </p:spPr>
        <p:txBody>
          <a:bodyPr wrap="square" rtlCol="0">
            <a:spAutoFit/>
          </a:bodyPr>
          <a:lstStyle/>
          <a:p>
            <a:pPr algn="ctr"/>
            <a:r>
              <a:rPr lang="en-CA" sz="4400" dirty="0" smtClean="0">
                <a:solidFill>
                  <a:schemeClr val="bg1"/>
                </a:solidFill>
              </a:rPr>
              <a:t>Do you remember when tobacco products looked like </a:t>
            </a:r>
            <a:r>
              <a:rPr lang="en-CA" sz="4400" dirty="0" smtClean="0">
                <a:solidFill>
                  <a:srgbClr val="FFC000"/>
                </a:solidFill>
              </a:rPr>
              <a:t>candy and snacks?</a:t>
            </a:r>
          </a:p>
          <a:p>
            <a:pPr algn="ctr"/>
            <a:r>
              <a:rPr lang="en-CA" sz="4400" dirty="0" smtClean="0">
                <a:solidFill>
                  <a:schemeClr val="bg1"/>
                </a:solidFill>
              </a:rPr>
              <a:t>Well…</a:t>
            </a:r>
            <a:endParaRPr lang="en-CA" sz="4400" dirty="0">
              <a:solidFill>
                <a:schemeClr val="bg1"/>
              </a:solidFill>
            </a:endParaRPr>
          </a:p>
        </p:txBody>
      </p:sp>
      <p:sp>
        <p:nvSpPr>
          <p:cNvPr id="3" name="Oval 2"/>
          <p:cNvSpPr/>
          <p:nvPr/>
        </p:nvSpPr>
        <p:spPr>
          <a:xfrm>
            <a:off x="5026174" y="5290457"/>
            <a:ext cx="3374571" cy="2590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rot="18649588">
            <a:off x="9891154" y="-1291342"/>
            <a:ext cx="744691" cy="4956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17206527">
            <a:off x="1578794" y="-2367118"/>
            <a:ext cx="1820814" cy="49570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04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3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3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3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3000"/>
                                        <p:tgtEl>
                                          <p:spTgt spid="1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3000"/>
                                        <p:tgtEl>
                                          <p:spTgt spid="1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6" grpId="0" animBg="1"/>
      <p:bldP spid="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pop can e-ju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8768"/>
            <a:ext cx="4013335" cy="40133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juice in pop can"/>
          <p:cNvPicPr>
            <a:picLocks noChangeAspect="1" noChangeArrowheads="1"/>
          </p:cNvPicPr>
          <p:nvPr/>
        </p:nvPicPr>
        <p:blipFill rotWithShape="1">
          <a:blip r:embed="rId4">
            <a:extLst>
              <a:ext uri="{28A0092B-C50C-407E-A947-70E740481C1C}">
                <a14:useLocalDpi xmlns:a14="http://schemas.microsoft.com/office/drawing/2010/main" val="0"/>
              </a:ext>
            </a:extLst>
          </a:blip>
          <a:srcRect l="15556" r="10889" b="8667"/>
          <a:stretch/>
        </p:blipFill>
        <p:spPr bwMode="auto">
          <a:xfrm>
            <a:off x="8972550" y="321347"/>
            <a:ext cx="315277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lavors hook ki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278" y="854747"/>
            <a:ext cx="28194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073" y="1088109"/>
            <a:ext cx="2431082" cy="29146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juul po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279" y="4031606"/>
            <a:ext cx="2060545" cy="132287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vype pebble refillable cartrid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5161" b="3409"/>
          <a:stretch/>
        </p:blipFill>
        <p:spPr bwMode="auto">
          <a:xfrm>
            <a:off x="3459478" y="4437080"/>
            <a:ext cx="2264521" cy="679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stretch>
            <a:fillRect/>
          </a:stretch>
        </p:blipFill>
        <p:spPr>
          <a:xfrm>
            <a:off x="0" y="216168"/>
            <a:ext cx="3176337" cy="517646"/>
          </a:xfrm>
          <a:prstGeom prst="rect">
            <a:avLst/>
          </a:prstGeom>
        </p:spPr>
      </p:pic>
      <p:sp>
        <p:nvSpPr>
          <p:cNvPr id="15" name="Title 1"/>
          <p:cNvSpPr>
            <a:spLocks noGrp="1"/>
          </p:cNvSpPr>
          <p:nvPr>
            <p:ph type="title"/>
          </p:nvPr>
        </p:nvSpPr>
        <p:spPr>
          <a:xfrm>
            <a:off x="0" y="216168"/>
            <a:ext cx="3176338" cy="517646"/>
          </a:xfrm>
        </p:spPr>
        <p:txBody>
          <a:bodyPr>
            <a:normAutofit fontScale="90000"/>
          </a:bodyPr>
          <a:lstStyle/>
          <a:p>
            <a:pPr algn="ctr"/>
            <a:r>
              <a:rPr lang="en-CA" sz="4000" b="1" dirty="0" smtClean="0">
                <a:solidFill>
                  <a:schemeClr val="bg1"/>
                </a:solidFill>
              </a:rPr>
              <a:t>Packaging</a:t>
            </a:r>
            <a:endParaRPr lang="en-CA" sz="4000" b="1" dirty="0">
              <a:solidFill>
                <a:schemeClr val="bg1"/>
              </a:solidFill>
            </a:endParaRPr>
          </a:p>
        </p:txBody>
      </p:sp>
      <p:sp>
        <p:nvSpPr>
          <p:cNvPr id="10" name="Rectangle 9"/>
          <p:cNvSpPr/>
          <p:nvPr/>
        </p:nvSpPr>
        <p:spPr>
          <a:xfrm>
            <a:off x="348343" y="5270132"/>
            <a:ext cx="11495314" cy="1587867"/>
          </a:xfrm>
          <a:prstGeom prst="rect">
            <a:avLst/>
          </a:prstGeom>
          <a:solidFill>
            <a:srgbClr val="00B0F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36459" y="5306280"/>
            <a:ext cx="10519082" cy="1446550"/>
          </a:xfrm>
          <a:prstGeom prst="rect">
            <a:avLst/>
          </a:prstGeom>
          <a:noFill/>
        </p:spPr>
        <p:txBody>
          <a:bodyPr wrap="square" rtlCol="0">
            <a:spAutoFit/>
          </a:bodyPr>
          <a:lstStyle/>
          <a:p>
            <a:pPr algn="ctr"/>
            <a:r>
              <a:rPr lang="en-CA" sz="4400" dirty="0" smtClean="0">
                <a:solidFill>
                  <a:schemeClr val="bg1"/>
                </a:solidFill>
              </a:rPr>
              <a:t>E-juice companies are doing the same things tobacco companies did to target youth!</a:t>
            </a:r>
            <a:endParaRPr lang="en-CA" sz="4400" dirty="0">
              <a:solidFill>
                <a:schemeClr val="bg1"/>
              </a:solidFill>
            </a:endParaRPr>
          </a:p>
        </p:txBody>
      </p:sp>
    </p:spTree>
    <p:extLst>
      <p:ext uri="{BB962C8B-B14F-4D97-AF65-F5344CB8AC3E}">
        <p14:creationId xmlns:p14="http://schemas.microsoft.com/office/powerpoint/2010/main" val="3065712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9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354029">
            <a:off x="1421745" y="595864"/>
            <a:ext cx="4114800" cy="5442857"/>
          </a:xfrm>
          <a:prstGeom prst="rect">
            <a:avLst/>
          </a:prstGeom>
          <a:noFill/>
          <a:ln w="571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rot="254989">
            <a:off x="6744805" y="664028"/>
            <a:ext cx="4114800" cy="5442857"/>
          </a:xfrm>
          <a:prstGeom prst="rect">
            <a:avLst/>
          </a:prstGeom>
          <a:noFill/>
          <a:ln w="5715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108766" y="2547852"/>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683975" y="2547852"/>
            <a:ext cx="3475854" cy="769441"/>
          </a:xfrm>
          <a:prstGeom prst="rect">
            <a:avLst/>
          </a:prstGeom>
          <a:noFill/>
        </p:spPr>
        <p:txBody>
          <a:bodyPr wrap="square" rtlCol="0">
            <a:spAutoFit/>
          </a:bodyPr>
          <a:lstStyle/>
          <a:p>
            <a:pPr algn="ctr"/>
            <a:r>
              <a:rPr lang="en-CA" sz="4400" dirty="0" smtClean="0">
                <a:solidFill>
                  <a:srgbClr val="000000"/>
                </a:solidFill>
              </a:rPr>
              <a:t>Cigarette Ads</a:t>
            </a:r>
            <a:endParaRPr lang="en-CA" sz="4400" dirty="0">
              <a:solidFill>
                <a:srgbClr val="000000"/>
              </a:solidFill>
            </a:endParaRPr>
          </a:p>
        </p:txBody>
      </p:sp>
      <p:sp>
        <p:nvSpPr>
          <p:cNvPr id="10" name="TextBox 9"/>
          <p:cNvSpPr txBox="1"/>
          <p:nvPr/>
        </p:nvSpPr>
        <p:spPr>
          <a:xfrm>
            <a:off x="7108297" y="2549093"/>
            <a:ext cx="3475854" cy="769441"/>
          </a:xfrm>
          <a:prstGeom prst="rect">
            <a:avLst/>
          </a:prstGeom>
          <a:noFill/>
        </p:spPr>
        <p:txBody>
          <a:bodyPr wrap="square" rtlCol="0">
            <a:spAutoFit/>
          </a:bodyPr>
          <a:lstStyle/>
          <a:p>
            <a:pPr algn="ctr"/>
            <a:r>
              <a:rPr lang="en-CA" sz="4400" dirty="0" smtClean="0">
                <a:solidFill>
                  <a:srgbClr val="000000"/>
                </a:solidFill>
              </a:rPr>
              <a:t>Vaping Ads</a:t>
            </a:r>
            <a:endParaRPr lang="en-CA" sz="4400" dirty="0">
              <a:solidFill>
                <a:srgbClr val="000000"/>
              </a:solidFill>
            </a:endParaRPr>
          </a:p>
        </p:txBody>
      </p:sp>
      <p:sp>
        <p:nvSpPr>
          <p:cNvPr id="11" name="TextBox 10"/>
          <p:cNvSpPr txBox="1"/>
          <p:nvPr/>
        </p:nvSpPr>
        <p:spPr>
          <a:xfrm>
            <a:off x="5295032" y="2162899"/>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2" name="TextBox 11"/>
          <p:cNvSpPr txBox="1"/>
          <p:nvPr/>
        </p:nvSpPr>
        <p:spPr>
          <a:xfrm>
            <a:off x="1645911" y="4020383"/>
            <a:ext cx="8900176" cy="1446550"/>
          </a:xfrm>
          <a:prstGeom prst="rect">
            <a:avLst/>
          </a:prstGeom>
          <a:noFill/>
        </p:spPr>
        <p:txBody>
          <a:bodyPr wrap="square" rtlCol="0">
            <a:spAutoFit/>
          </a:bodyPr>
          <a:lstStyle/>
          <a:p>
            <a:pPr algn="ctr"/>
            <a:r>
              <a:rPr lang="en-CA" sz="4400" dirty="0" smtClean="0">
                <a:solidFill>
                  <a:schemeClr val="bg1"/>
                </a:solidFill>
              </a:rPr>
              <a:t>How are the following ads making smoking and vaping look?</a:t>
            </a:r>
            <a:endParaRPr lang="en-CA" sz="4400" dirty="0">
              <a:solidFill>
                <a:schemeClr val="bg1"/>
              </a:solidFill>
            </a:endParaRPr>
          </a:p>
        </p:txBody>
      </p:sp>
      <p:sp>
        <p:nvSpPr>
          <p:cNvPr id="14" name="TextBox 13"/>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398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9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344163">
            <a:off x="845252" y="409339"/>
            <a:ext cx="4035587" cy="56433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rot="192768">
            <a:off x="5386347" y="740226"/>
            <a:ext cx="6028491" cy="498157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Cigarette Ad</a:t>
            </a:r>
            <a:endParaRPr lang="en-CA" sz="4400" dirty="0">
              <a:solidFill>
                <a:srgbClr val="000000"/>
              </a:solidFill>
            </a:endParaRPr>
          </a:p>
        </p:txBody>
      </p:sp>
      <p:sp>
        <p:nvSpPr>
          <p:cNvPr id="10" name="TextBox 9"/>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1" name="TextBox 10"/>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2" name="TextBox 11"/>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5323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0352">
            <a:off x="6804233" y="771480"/>
            <a:ext cx="5057775" cy="51435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21426411">
            <a:off x="368634" y="909191"/>
            <a:ext cx="5986567" cy="486808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Cigarette Ad</a:t>
            </a:r>
            <a:endParaRPr lang="en-CA" sz="4400" dirty="0">
              <a:solidFill>
                <a:srgbClr val="000000"/>
              </a:solidFill>
            </a:endParaRPr>
          </a:p>
        </p:txBody>
      </p:sp>
      <p:sp>
        <p:nvSpPr>
          <p:cNvPr id="9" name="TextBox 8"/>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0" name="TextBox 9"/>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1" name="TextBox 10"/>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836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1399418">
            <a:off x="1491342" y="606879"/>
            <a:ext cx="3962400" cy="54483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98807">
            <a:off x="6182405" y="617841"/>
            <a:ext cx="4376738" cy="553559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Cigarette Ad</a:t>
            </a:r>
            <a:endParaRPr lang="en-CA" sz="4400" dirty="0">
              <a:solidFill>
                <a:srgbClr val="000000"/>
              </a:solidFill>
            </a:endParaRPr>
          </a:p>
        </p:txBody>
      </p:sp>
      <p:sp>
        <p:nvSpPr>
          <p:cNvPr id="9" name="TextBox 8"/>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0" name="TextBox 9"/>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1" name="TextBox 10"/>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133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247035">
            <a:off x="6508627" y="1198447"/>
            <a:ext cx="4497404" cy="430870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21218159">
            <a:off x="1694768" y="671511"/>
            <a:ext cx="3838575" cy="53625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Cigarette Ad</a:t>
            </a:r>
            <a:endParaRPr lang="en-CA" sz="4400" dirty="0">
              <a:solidFill>
                <a:srgbClr val="000000"/>
              </a:solidFill>
            </a:endParaRPr>
          </a:p>
        </p:txBody>
      </p:sp>
      <p:sp>
        <p:nvSpPr>
          <p:cNvPr id="9" name="TextBox 8"/>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0" name="TextBox 9"/>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1" name="TextBox 10"/>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895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urple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394826">
            <a:off x="5785371" y="1167367"/>
            <a:ext cx="5800725" cy="50673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rot="21083138">
            <a:off x="1144051" y="547924"/>
            <a:ext cx="3990975" cy="53625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Gum Ad</a:t>
            </a:r>
            <a:endParaRPr lang="en-CA" sz="4400" dirty="0">
              <a:solidFill>
                <a:srgbClr val="000000"/>
              </a:solidFill>
            </a:endParaRPr>
          </a:p>
        </p:txBody>
      </p:sp>
      <p:sp>
        <p:nvSpPr>
          <p:cNvPr id="9" name="TextBox 8"/>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0" name="TextBox 9"/>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1" name="TextBox 10"/>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16987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ed book on white plat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165413"/>
            <a:ext cx="5576048" cy="4320988"/>
          </a:xfrm>
          <a:prstGeom prst="rect">
            <a:avLst/>
          </a:prstGeom>
          <a:solidFill>
            <a:schemeClr val="bg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433136" y="1672758"/>
            <a:ext cx="4764505" cy="3230469"/>
          </a:xfrm>
        </p:spPr>
        <p:txBody>
          <a:bodyPr>
            <a:normAutofit/>
          </a:bodyPr>
          <a:lstStyle/>
          <a:p>
            <a:r>
              <a:rPr lang="en-CA" dirty="0" smtClean="0">
                <a:solidFill>
                  <a:schemeClr val="bg1"/>
                </a:solidFill>
              </a:rPr>
              <a:t>Commercial Tobacco Review</a:t>
            </a:r>
          </a:p>
          <a:p>
            <a:r>
              <a:rPr lang="en-CA" dirty="0" smtClean="0">
                <a:solidFill>
                  <a:schemeClr val="bg1"/>
                </a:solidFill>
              </a:rPr>
              <a:t>What are Vapes?</a:t>
            </a:r>
          </a:p>
          <a:p>
            <a:r>
              <a:rPr lang="en-CA" dirty="0" smtClean="0">
                <a:solidFill>
                  <a:schemeClr val="bg1"/>
                </a:solidFill>
              </a:rPr>
              <a:t>Risks and Concerns</a:t>
            </a:r>
          </a:p>
          <a:p>
            <a:r>
              <a:rPr lang="en-CA" dirty="0" smtClean="0">
                <a:solidFill>
                  <a:schemeClr val="bg1"/>
                </a:solidFill>
              </a:rPr>
              <a:t>Nicotine Content</a:t>
            </a:r>
          </a:p>
          <a:p>
            <a:r>
              <a:rPr lang="en-CA" dirty="0" smtClean="0">
                <a:solidFill>
                  <a:schemeClr val="bg1"/>
                </a:solidFill>
              </a:rPr>
              <a:t>Aerosol vs Vapour</a:t>
            </a:r>
          </a:p>
          <a:p>
            <a:r>
              <a:rPr lang="en-CA" dirty="0" smtClean="0">
                <a:solidFill>
                  <a:schemeClr val="bg1"/>
                </a:solidFill>
              </a:rPr>
              <a:t>Laws and Rules</a:t>
            </a:r>
            <a:endParaRPr lang="en-CA" dirty="0">
              <a:solidFill>
                <a:schemeClr val="bg1"/>
              </a:solidFill>
            </a:endParaRPr>
          </a:p>
        </p:txBody>
      </p:sp>
      <p:sp>
        <p:nvSpPr>
          <p:cNvPr id="6" name="Title 1"/>
          <p:cNvSpPr txBox="1">
            <a:spLocks/>
          </p:cNvSpPr>
          <p:nvPr/>
        </p:nvSpPr>
        <p:spPr>
          <a:xfrm>
            <a:off x="0" y="338230"/>
            <a:ext cx="55760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effectLst>
                  <a:outerShdw blurRad="38100" dist="38100" dir="2700000" algn="tl">
                    <a:srgbClr val="000000">
                      <a:alpha val="43137"/>
                    </a:srgbClr>
                  </a:outerShdw>
                </a:effectLst>
              </a:rPr>
              <a:t>TODAY’S</a:t>
            </a:r>
            <a:r>
              <a:rPr lang="en-CA" dirty="0" smtClean="0"/>
              <a:t> </a:t>
            </a:r>
            <a:r>
              <a:rPr lang="en-CA" dirty="0" smtClean="0">
                <a:effectLst>
                  <a:outerShdw blurRad="38100" dist="38100" dir="2700000" algn="tl">
                    <a:srgbClr val="000000">
                      <a:alpha val="43137"/>
                    </a:srgbClr>
                  </a:outerShdw>
                </a:effectLst>
              </a:rPr>
              <a:t>AGENDA</a:t>
            </a:r>
            <a:endParaRPr lang="en-CA" dirty="0">
              <a:effectLst>
                <a:outerShdw blurRad="38100" dist="38100" dir="2700000" algn="tl">
                  <a:srgbClr val="000000">
                    <a:alpha val="43137"/>
                  </a:srgbClr>
                </a:outerShdw>
              </a:effectLst>
            </a:endParaRPr>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147004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urple sm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6050" y="-2666051"/>
            <a:ext cx="6859899"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2850">
            <a:off x="6745873" y="867167"/>
            <a:ext cx="4539582" cy="4774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camels times squ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8051">
            <a:off x="753716" y="1360705"/>
            <a:ext cx="5372260" cy="4029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065223" y="5606738"/>
            <a:ext cx="10061551" cy="843298"/>
          </a:xfrm>
          <a:prstGeom prst="rect">
            <a:avLst/>
          </a:prstGeom>
          <a:solidFill>
            <a:srgbClr val="FFFF0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640432" y="5606738"/>
            <a:ext cx="3475854" cy="769441"/>
          </a:xfrm>
          <a:prstGeom prst="rect">
            <a:avLst/>
          </a:prstGeom>
          <a:noFill/>
        </p:spPr>
        <p:txBody>
          <a:bodyPr wrap="square" rtlCol="0">
            <a:spAutoFit/>
          </a:bodyPr>
          <a:lstStyle/>
          <a:p>
            <a:pPr algn="ctr"/>
            <a:r>
              <a:rPr lang="en-CA" sz="4400" dirty="0" smtClean="0">
                <a:solidFill>
                  <a:srgbClr val="000000"/>
                </a:solidFill>
              </a:rPr>
              <a:t>Cigarette Ad</a:t>
            </a:r>
            <a:endParaRPr lang="en-CA" sz="4400" dirty="0">
              <a:solidFill>
                <a:srgbClr val="000000"/>
              </a:solidFill>
            </a:endParaRPr>
          </a:p>
        </p:txBody>
      </p:sp>
      <p:sp>
        <p:nvSpPr>
          <p:cNvPr id="11" name="TextBox 10"/>
          <p:cNvSpPr txBox="1"/>
          <p:nvPr/>
        </p:nvSpPr>
        <p:spPr>
          <a:xfrm>
            <a:off x="7064754" y="5586207"/>
            <a:ext cx="3475854" cy="769441"/>
          </a:xfrm>
          <a:prstGeom prst="rect">
            <a:avLst/>
          </a:prstGeom>
          <a:noFill/>
        </p:spPr>
        <p:txBody>
          <a:bodyPr wrap="square" rtlCol="0">
            <a:spAutoFit/>
          </a:bodyPr>
          <a:lstStyle/>
          <a:p>
            <a:pPr algn="ctr"/>
            <a:r>
              <a:rPr lang="en-CA" sz="4400" dirty="0" smtClean="0">
                <a:solidFill>
                  <a:srgbClr val="000000"/>
                </a:solidFill>
              </a:rPr>
              <a:t>Vaping Ad</a:t>
            </a:r>
            <a:endParaRPr lang="en-CA" sz="4400" dirty="0">
              <a:solidFill>
                <a:srgbClr val="000000"/>
              </a:solidFill>
            </a:endParaRPr>
          </a:p>
        </p:txBody>
      </p:sp>
      <p:sp>
        <p:nvSpPr>
          <p:cNvPr id="12" name="TextBox 11"/>
          <p:cNvSpPr txBox="1"/>
          <p:nvPr/>
        </p:nvSpPr>
        <p:spPr>
          <a:xfrm>
            <a:off x="5251489" y="5221785"/>
            <a:ext cx="2064260" cy="1569660"/>
          </a:xfrm>
          <a:prstGeom prst="rect">
            <a:avLst/>
          </a:prstGeom>
          <a:noFill/>
        </p:spPr>
        <p:txBody>
          <a:bodyPr wrap="square" rtlCol="0">
            <a:spAutoFit/>
          </a:bodyPr>
          <a:lstStyle/>
          <a:p>
            <a:pPr algn="ctr"/>
            <a:r>
              <a:rPr lang="en-CA" sz="9600" b="1" dirty="0" smtClean="0">
                <a:solidFill>
                  <a:srgbClr val="000000"/>
                </a:solidFill>
                <a:effectLst>
                  <a:outerShdw blurRad="38100" dist="38100" dir="2700000" algn="tl">
                    <a:srgbClr val="000000">
                      <a:alpha val="43137"/>
                    </a:srgbClr>
                  </a:outerShdw>
                </a:effectLst>
              </a:rPr>
              <a:t>VS</a:t>
            </a:r>
            <a:endParaRPr lang="en-CA" sz="8800" b="1" dirty="0">
              <a:solidFill>
                <a:srgbClr val="000000"/>
              </a:solidFill>
              <a:effectLst>
                <a:outerShdw blurRad="38100" dist="38100" dir="2700000" algn="tl">
                  <a:srgbClr val="000000">
                    <a:alpha val="43137"/>
                  </a:srgbClr>
                </a:outerShdw>
              </a:effectLst>
            </a:endParaRPr>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8812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730" y="621399"/>
            <a:ext cx="6975022" cy="1569660"/>
          </a:xfrm>
          <a:prstGeom prst="rect">
            <a:avLst/>
          </a:prstGeom>
          <a:noFill/>
        </p:spPr>
        <p:txBody>
          <a:bodyPr wrap="square" rtlCol="0">
            <a:spAutoFit/>
          </a:bodyPr>
          <a:lstStyle/>
          <a:p>
            <a:pPr algn="ctr"/>
            <a:r>
              <a:rPr lang="en-CA" sz="4800" dirty="0" smtClean="0"/>
              <a:t>Youth are easily addicted to nicotine.</a:t>
            </a:r>
            <a:endParaRPr lang="en-CA" sz="4800" dirty="0"/>
          </a:p>
        </p:txBody>
      </p:sp>
      <p:sp>
        <p:nvSpPr>
          <p:cNvPr id="7" name="Content Placeholder 2"/>
          <p:cNvSpPr>
            <a:spLocks noGrp="1"/>
          </p:cNvSpPr>
          <p:nvPr>
            <p:ph idx="1"/>
          </p:nvPr>
        </p:nvSpPr>
        <p:spPr>
          <a:xfrm>
            <a:off x="7053303" y="2462880"/>
            <a:ext cx="1442555" cy="1534886"/>
          </a:xfrm>
        </p:spPr>
        <p:txBody>
          <a:bodyPr>
            <a:noAutofit/>
          </a:bodyPr>
          <a:lstStyle/>
          <a:p>
            <a:pPr marL="0" indent="0">
              <a:buNone/>
            </a:pPr>
            <a:r>
              <a:rPr lang="en-CA" sz="16600" dirty="0">
                <a:solidFill>
                  <a:schemeClr val="accent4"/>
                </a:solidFill>
                <a:effectLst>
                  <a:outerShdw blurRad="38100" dist="38100" dir="2700000" algn="tl">
                    <a:srgbClr val="000000">
                      <a:alpha val="43137"/>
                    </a:srgbClr>
                  </a:outerShdw>
                </a:effectLst>
              </a:rPr>
              <a:t>1</a:t>
            </a:r>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smtClean="0">
                <a:solidFill>
                  <a:schemeClr val="bg1"/>
                </a:solidFill>
              </a:rPr>
              <a:t>True or False </a:t>
            </a:r>
            <a:endParaRPr lang="en-CA" sz="3200" dirty="0">
              <a:solidFill>
                <a:schemeClr val="bg1"/>
              </a:solidFill>
            </a:endParaRPr>
          </a:p>
        </p:txBody>
      </p:sp>
      <p:sp>
        <p:nvSpPr>
          <p:cNvPr id="10" name="TextBox 9"/>
          <p:cNvSpPr txBox="1"/>
          <p:nvPr/>
        </p:nvSpPr>
        <p:spPr>
          <a:xfrm rot="21595132">
            <a:off x="4182709" y="2637050"/>
            <a:ext cx="7119257" cy="1862048"/>
          </a:xfrm>
          <a:prstGeom prst="rect">
            <a:avLst/>
          </a:prstGeom>
          <a:noFill/>
        </p:spPr>
        <p:txBody>
          <a:bodyPr wrap="square" rtlCol="0">
            <a:spAutoFit/>
          </a:bodyPr>
          <a:lstStyle/>
          <a:p>
            <a:pPr algn="ctr"/>
            <a:r>
              <a:rPr lang="en-CA" sz="11500" dirty="0" smtClean="0">
                <a:solidFill>
                  <a:srgbClr val="00B050"/>
                </a:solidFill>
                <a:effectLst>
                  <a:outerShdw blurRad="38100" dist="38100" dir="2700000" algn="tl">
                    <a:srgbClr val="000000">
                      <a:alpha val="43137"/>
                    </a:srgbClr>
                  </a:outerShdw>
                </a:effectLst>
              </a:rPr>
              <a:t>TRUE</a:t>
            </a:r>
            <a:endParaRPr lang="en-CA" sz="11500" dirty="0">
              <a:solidFill>
                <a:srgbClr val="00B050"/>
              </a:solidFill>
              <a:effectLst>
                <a:outerShdw blurRad="38100" dist="38100" dir="2700000" algn="tl">
                  <a:srgbClr val="000000">
                    <a:alpha val="43137"/>
                  </a:srgbClr>
                </a:outerShdw>
              </a:effectLst>
            </a:endParaRPr>
          </a:p>
        </p:txBody>
      </p:sp>
      <p:sp>
        <p:nvSpPr>
          <p:cNvPr id="11" name="Content Placeholder 2"/>
          <p:cNvSpPr txBox="1">
            <a:spLocks/>
          </p:cNvSpPr>
          <p:nvPr/>
        </p:nvSpPr>
        <p:spPr>
          <a:xfrm>
            <a:off x="7021061" y="2485967"/>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00B0F0"/>
                </a:solidFill>
                <a:effectLst>
                  <a:outerShdw blurRad="38100" dist="38100" dir="2700000" algn="tl">
                    <a:srgbClr val="000000">
                      <a:alpha val="43137"/>
                    </a:srgbClr>
                  </a:outerShdw>
                </a:effectLst>
              </a:rPr>
              <a:t>2</a:t>
            </a:r>
            <a:endParaRPr lang="en-CA" sz="16600" dirty="0">
              <a:solidFill>
                <a:srgbClr val="00B0F0"/>
              </a:solidFill>
              <a:effectLst>
                <a:outerShdw blurRad="38100" dist="38100" dir="2700000" algn="tl">
                  <a:srgbClr val="000000">
                    <a:alpha val="43137"/>
                  </a:srgbClr>
                </a:outerShdw>
              </a:effectLst>
            </a:endParaRPr>
          </a:p>
        </p:txBody>
      </p:sp>
      <p:sp>
        <p:nvSpPr>
          <p:cNvPr id="12" name="Content Placeholder 2"/>
          <p:cNvSpPr txBox="1">
            <a:spLocks/>
          </p:cNvSpPr>
          <p:nvPr/>
        </p:nvSpPr>
        <p:spPr>
          <a:xfrm>
            <a:off x="7064730" y="2509054"/>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FF37E2"/>
                </a:solidFill>
                <a:effectLst>
                  <a:outerShdw blurRad="38100" dist="38100" dir="2700000" algn="tl">
                    <a:srgbClr val="000000">
                      <a:alpha val="43137"/>
                    </a:srgbClr>
                  </a:outerShdw>
                </a:effectLst>
              </a:rPr>
              <a:t>3</a:t>
            </a:r>
            <a:endParaRPr lang="en-CA" sz="16600" dirty="0">
              <a:solidFill>
                <a:srgbClr val="FF37E2"/>
              </a:solidFill>
              <a:effectLst>
                <a:outerShdw blurRad="38100" dist="38100" dir="2700000" algn="tl">
                  <a:srgbClr val="000000">
                    <a:alpha val="43137"/>
                  </a:srgbClr>
                </a:outerShdw>
              </a:effectLst>
            </a:endParaRPr>
          </a:p>
        </p:txBody>
      </p:sp>
      <p:sp>
        <p:nvSpPr>
          <p:cNvPr id="2" name="Rectangle 1"/>
          <p:cNvSpPr/>
          <p:nvPr/>
        </p:nvSpPr>
        <p:spPr>
          <a:xfrm rot="21423593">
            <a:off x="5092996" y="5720318"/>
            <a:ext cx="2700670" cy="4890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rot="21423593">
            <a:off x="4359730" y="4945089"/>
            <a:ext cx="6634842" cy="1323439"/>
          </a:xfrm>
          <a:prstGeom prst="rect">
            <a:avLst/>
          </a:prstGeom>
          <a:noFill/>
        </p:spPr>
        <p:txBody>
          <a:bodyPr wrap="square" rtlCol="0">
            <a:spAutoFit/>
          </a:bodyPr>
          <a:lstStyle/>
          <a:p>
            <a:pPr algn="ctr"/>
            <a:r>
              <a:rPr lang="en-CA" sz="4000" dirty="0" smtClean="0"/>
              <a:t>Youth can get addicted at </a:t>
            </a:r>
            <a:r>
              <a:rPr lang="en-CA" sz="4000" b="1" dirty="0" smtClean="0">
                <a:solidFill>
                  <a:schemeClr val="bg1"/>
                </a:solidFill>
              </a:rPr>
              <a:t>lower doses </a:t>
            </a:r>
            <a:r>
              <a:rPr lang="en-CA" sz="4000" dirty="0" smtClean="0"/>
              <a:t>of nicotine.</a:t>
            </a:r>
            <a:endParaRPr lang="en-CA" sz="4000" dirty="0"/>
          </a:p>
        </p:txBody>
      </p:sp>
      <p:sp>
        <p:nvSpPr>
          <p:cNvPr id="14" name="TextBox 13"/>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390812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par>
                          <p:cTn id="28" fill="hold">
                            <p:stCondLst>
                              <p:cond delay="4500"/>
                            </p:stCondLst>
                            <p:childTnLst>
                              <p:par>
                                <p:cTn id="29" presetID="3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par>
                          <p:cTn id="35" fill="hold">
                            <p:stCondLst>
                              <p:cond delay="5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Effect transition="in" filter="fade">
                                      <p:cBhvr>
                                        <p:cTn id="40" dur="10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p:bldP spid="11" grpId="0"/>
      <p:bldP spid="11" grpId="1"/>
      <p:bldP spid="12" grpId="0"/>
      <p:bldP spid="12" grpId="1"/>
      <p:bldP spid="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3" name="TextBox 2"/>
          <p:cNvSpPr txBox="1"/>
          <p:nvPr/>
        </p:nvSpPr>
        <p:spPr>
          <a:xfrm rot="21043048">
            <a:off x="1917320" y="4492683"/>
            <a:ext cx="5771437" cy="1569660"/>
          </a:xfrm>
          <a:prstGeom prst="rect">
            <a:avLst/>
          </a:prstGeom>
          <a:noFill/>
        </p:spPr>
        <p:txBody>
          <a:bodyPr wrap="square" rtlCol="0">
            <a:spAutoFit/>
          </a:bodyPr>
          <a:lstStyle/>
          <a:p>
            <a:r>
              <a:rPr lang="en-CA" sz="4800" dirty="0" smtClean="0">
                <a:solidFill>
                  <a:schemeClr val="tx1">
                    <a:lumMod val="75000"/>
                    <a:lumOff val="25000"/>
                  </a:schemeClr>
                </a:solidFill>
                <a:latin typeface="Comic Sans MS" panose="030F0702030302020204" pitchFamily="66" charset="0"/>
              </a:rPr>
              <a:t>Do e-juice/pods contain nicotine?</a:t>
            </a:r>
            <a:endParaRPr lang="en-CA" sz="4800" dirty="0">
              <a:solidFill>
                <a:schemeClr val="tx1">
                  <a:lumMod val="75000"/>
                  <a:lumOff val="25000"/>
                </a:schemeClr>
              </a:solidFill>
              <a:latin typeface="Comic Sans MS" panose="030F0702030302020204" pitchFamily="66" charset="0"/>
            </a:endParaRPr>
          </a:p>
        </p:txBody>
      </p:sp>
      <p:pic>
        <p:nvPicPr>
          <p:cNvPr id="4098" name="Picture 2" descr="Image result for e-juice icon"/>
          <p:cNvPicPr>
            <a:picLocks noChangeAspect="1" noChangeArrowheads="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21040034">
            <a:off x="3588401" y="3426665"/>
            <a:ext cx="1221638" cy="12216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5224" y="1383709"/>
            <a:ext cx="10061551" cy="1446578"/>
          </a:xfrm>
          <a:prstGeom prst="rect">
            <a:avLst/>
          </a:prstGeom>
          <a:solidFill>
            <a:schemeClr val="accent4">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62203" y="1561222"/>
            <a:ext cx="8984026" cy="1015663"/>
          </a:xfrm>
          <a:prstGeom prst="rect">
            <a:avLst/>
          </a:prstGeom>
          <a:noFill/>
        </p:spPr>
        <p:txBody>
          <a:bodyPr wrap="square" rtlCol="0">
            <a:spAutoFit/>
          </a:bodyPr>
          <a:lstStyle/>
          <a:p>
            <a:pPr algn="ctr"/>
            <a:r>
              <a:rPr lang="en-CA" sz="6000" dirty="0" smtClean="0">
                <a:solidFill>
                  <a:srgbClr val="000000"/>
                </a:solidFill>
              </a:rPr>
              <a:t>Most contain nicotine!</a:t>
            </a:r>
            <a:endParaRPr lang="en-CA" sz="6000" dirty="0">
              <a:solidFill>
                <a:srgbClr val="000000"/>
              </a:solidFill>
            </a:endParaRPr>
          </a:p>
        </p:txBody>
      </p:sp>
    </p:spTree>
    <p:extLst>
      <p:ext uri="{BB962C8B-B14F-4D97-AF65-F5344CB8AC3E}">
        <p14:creationId xmlns:p14="http://schemas.microsoft.com/office/powerpoint/2010/main" val="38246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3" presetClass="emph" presetSubtype="2" fill="hold" nodeType="withEffect">
                                  <p:stCondLst>
                                    <p:cond delay="0"/>
                                  </p:stCondLst>
                                  <p:childTnLst>
                                    <p:animClr clrSpc="rgb" dir="cw">
                                      <p:cBhvr override="childStyle">
                                        <p:cTn id="12" dur="2000" fill="hold"/>
                                        <p:tgtEl>
                                          <p:spTgt spid="3">
                                            <p:txEl>
                                              <p:pRg st="0" end="0"/>
                                            </p:txEl>
                                          </p:spTgt>
                                        </p:tgtEl>
                                        <p:attrNameLst>
                                          <p:attrName>style.color</p:attrName>
                                        </p:attrNameLst>
                                      </p:cBhvr>
                                      <p:to>
                                        <a:srgbClr val="C1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p:cNvSpPr/>
          <p:nvPr/>
        </p:nvSpPr>
        <p:spPr>
          <a:xfrm rot="10800000">
            <a:off x="34270" y="0"/>
            <a:ext cx="12192000" cy="6858000"/>
          </a:xfrm>
          <a:prstGeom prst="rtTriangl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ight Triangle 2"/>
          <p:cNvSpPr/>
          <p:nvPr/>
        </p:nvSpPr>
        <p:spPr>
          <a:xfrm>
            <a:off x="0" y="0"/>
            <a:ext cx="12192000" cy="6858000"/>
          </a:xfrm>
          <a:prstGeom prst="rtTriangle">
            <a:avLst/>
          </a:prstGeom>
          <a:solidFill>
            <a:srgbClr val="2A7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67" y="567301"/>
            <a:ext cx="9136155" cy="60755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78357" y="2528047"/>
            <a:ext cx="10448867" cy="187044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1215343" y="2705725"/>
            <a:ext cx="10411881" cy="1446550"/>
          </a:xfrm>
          <a:prstGeom prst="rect">
            <a:avLst/>
          </a:prstGeom>
          <a:noFill/>
        </p:spPr>
        <p:txBody>
          <a:bodyPr wrap="square" lIns="91440" tIns="45720" rIns="91440" bIns="45720">
            <a:spAutoFit/>
          </a:bodyPr>
          <a:lstStyle/>
          <a:p>
            <a:pPr algn="ctr"/>
            <a:r>
              <a:rPr lang="en-US" sz="4400" dirty="0" smtClean="0">
                <a:ln w="0"/>
                <a:effectLst>
                  <a:outerShdw blurRad="38100" dist="19050" dir="2700000" algn="tl" rotWithShape="0">
                    <a:schemeClr val="dk1">
                      <a:alpha val="40000"/>
                    </a:schemeClr>
                  </a:outerShdw>
                </a:effectLst>
              </a:rPr>
              <a:t>Vaping nicotine can alter                                      teen brain development.</a:t>
            </a:r>
          </a:p>
        </p:txBody>
      </p:sp>
    </p:spTree>
    <p:extLst>
      <p:ext uri="{BB962C8B-B14F-4D97-AF65-F5344CB8AC3E}">
        <p14:creationId xmlns:p14="http://schemas.microsoft.com/office/powerpoint/2010/main" val="422820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 tmFilter="0, 0; .2, .5; .8, .5; 1, 0"/>
                                        <p:tgtEl>
                                          <p:spTgt spid="2052"/>
                                        </p:tgtEl>
                                      </p:cBhvr>
                                    </p:animEffect>
                                    <p:animScale>
                                      <p:cBhvr>
                                        <p:cTn id="7" dur="1500" autoRev="1" fill="hold"/>
                                        <p:tgtEl>
                                          <p:spTgt spid="20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Nicotine</a:t>
            </a:r>
            <a:endParaRPr lang="en-CA" dirty="0"/>
          </a:p>
        </p:txBody>
      </p:sp>
      <p:sp>
        <p:nvSpPr>
          <p:cNvPr id="3" name="Content Placeholder 2"/>
          <p:cNvSpPr>
            <a:spLocks noGrp="1"/>
          </p:cNvSpPr>
          <p:nvPr>
            <p:ph idx="1"/>
          </p:nvPr>
        </p:nvSpPr>
        <p:spPr/>
        <p:txBody>
          <a:bodyPr/>
          <a:lstStyle/>
          <a:p>
            <a:endParaRPr lang="en-CA"/>
          </a:p>
        </p:txBody>
      </p:sp>
      <p:pic>
        <p:nvPicPr>
          <p:cNvPr id="5" name="Picture 2" descr="Image result for cigarette pack"/>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56" y="216254"/>
            <a:ext cx="12155844" cy="6641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uul p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427" y="4190668"/>
            <a:ext cx="2524125" cy="2524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00065" y="2599765"/>
            <a:ext cx="10038850" cy="1667435"/>
          </a:xfrm>
          <a:prstGeom prst="rect">
            <a:avLst/>
          </a:prstGeom>
          <a:solidFill>
            <a:srgbClr val="F47D48">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000065" y="2710207"/>
            <a:ext cx="10038850" cy="1446550"/>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Some pods/e-juice contain </a:t>
            </a:r>
            <a:r>
              <a:rPr lang="en-US" sz="4400" u="sng" dirty="0" smtClean="0">
                <a:ln w="0"/>
                <a:solidFill>
                  <a:schemeClr val="bg1"/>
                </a:solidFill>
                <a:effectLst>
                  <a:outerShdw blurRad="38100" dist="19050" dir="2700000" algn="tl" rotWithShape="0">
                    <a:schemeClr val="dk1">
                      <a:alpha val="40000"/>
                    </a:schemeClr>
                  </a:outerShdw>
                </a:effectLst>
              </a:rPr>
              <a:t>more nicotine </a:t>
            </a:r>
            <a:r>
              <a:rPr lang="en-US" sz="4400" dirty="0" smtClean="0">
                <a:ln w="0"/>
                <a:solidFill>
                  <a:schemeClr val="bg1"/>
                </a:solidFill>
                <a:effectLst>
                  <a:outerShdw blurRad="38100" dist="19050" dir="2700000" algn="tl" rotWithShape="0">
                    <a:schemeClr val="dk1">
                      <a:alpha val="40000"/>
                    </a:schemeClr>
                  </a:outerShdw>
                </a:effectLst>
              </a:rPr>
              <a:t>than a pack of cigarettes!</a:t>
            </a:r>
          </a:p>
        </p:txBody>
      </p:sp>
      <p:pic>
        <p:nvPicPr>
          <p:cNvPr id="9" name="Picture 8"/>
          <p:cNvPicPr>
            <a:picLocks noChangeAspect="1"/>
          </p:cNvPicPr>
          <p:nvPr/>
        </p:nvPicPr>
        <p:blipFill>
          <a:blip r:embed="rId5"/>
          <a:stretch>
            <a:fillRect/>
          </a:stretch>
        </p:blipFill>
        <p:spPr>
          <a:xfrm>
            <a:off x="0" y="216168"/>
            <a:ext cx="3176337" cy="517646"/>
          </a:xfrm>
          <a:prstGeom prst="rect">
            <a:avLst/>
          </a:prstGeom>
        </p:spPr>
      </p:pic>
      <p:sp>
        <p:nvSpPr>
          <p:cNvPr id="10" name="Title 1"/>
          <p:cNvSpPr txBox="1">
            <a:spLocks/>
          </p:cNvSpPr>
          <p:nvPr/>
        </p:nvSpPr>
        <p:spPr>
          <a:xfrm>
            <a:off x="0" y="-187791"/>
            <a:ext cx="31763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rPr>
              <a:t>Nicotine</a:t>
            </a:r>
            <a:endParaRPr lang="en-CA" sz="4000" b="1" dirty="0">
              <a:solidFill>
                <a:schemeClr val="bg1"/>
              </a:solidFill>
            </a:endParaRPr>
          </a:p>
        </p:txBody>
      </p:sp>
    </p:spTree>
    <p:extLst>
      <p:ext uri="{BB962C8B-B14F-4D97-AF65-F5344CB8AC3E}">
        <p14:creationId xmlns:p14="http://schemas.microsoft.com/office/powerpoint/2010/main" val="1399590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907"/>
          <a:stretch/>
        </p:blipFill>
        <p:spPr>
          <a:xfrm>
            <a:off x="0" y="0"/>
            <a:ext cx="12192000" cy="6857999"/>
          </a:xfrm>
          <a:prstGeom prst="rect">
            <a:avLst/>
          </a:prstGeom>
        </p:spPr>
      </p:pic>
      <p:sp>
        <p:nvSpPr>
          <p:cNvPr id="3" name="TextBox 2"/>
          <p:cNvSpPr txBox="1"/>
          <p:nvPr/>
        </p:nvSpPr>
        <p:spPr>
          <a:xfrm rot="21043048">
            <a:off x="2199531" y="4839103"/>
            <a:ext cx="5487366" cy="830997"/>
          </a:xfrm>
          <a:prstGeom prst="rect">
            <a:avLst/>
          </a:prstGeom>
          <a:noFill/>
        </p:spPr>
        <p:txBody>
          <a:bodyPr wrap="square" rtlCol="0">
            <a:spAutoFit/>
          </a:bodyPr>
          <a:lstStyle/>
          <a:p>
            <a:r>
              <a:rPr lang="en-CA" sz="4800" dirty="0" smtClean="0">
                <a:solidFill>
                  <a:schemeClr val="tx1">
                    <a:lumMod val="75000"/>
                    <a:lumOff val="25000"/>
                  </a:schemeClr>
                </a:solidFill>
                <a:latin typeface="Comic Sans MS" panose="030F0702030302020204" pitchFamily="66" charset="0"/>
              </a:rPr>
              <a:t>Is nicotine safe?</a:t>
            </a:r>
            <a:endParaRPr lang="en-CA" sz="4800" dirty="0">
              <a:solidFill>
                <a:schemeClr val="tx1">
                  <a:lumMod val="75000"/>
                  <a:lumOff val="25000"/>
                </a:schemeClr>
              </a:solidFill>
              <a:latin typeface="Comic Sans MS" panose="030F0702030302020204" pitchFamily="66" charset="0"/>
            </a:endParaRPr>
          </a:p>
        </p:txBody>
      </p:sp>
      <p:sp>
        <p:nvSpPr>
          <p:cNvPr id="7" name="Rectangle 6"/>
          <p:cNvSpPr/>
          <p:nvPr/>
        </p:nvSpPr>
        <p:spPr>
          <a:xfrm>
            <a:off x="1065224" y="946484"/>
            <a:ext cx="10061551" cy="2389210"/>
          </a:xfrm>
          <a:prstGeom prst="rect">
            <a:avLst/>
          </a:prstGeom>
          <a:solidFill>
            <a:srgbClr val="0070C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03986" y="1171593"/>
            <a:ext cx="8984026" cy="1938992"/>
          </a:xfrm>
          <a:prstGeom prst="rect">
            <a:avLst/>
          </a:prstGeom>
          <a:noFill/>
        </p:spPr>
        <p:txBody>
          <a:bodyPr wrap="square" rtlCol="0">
            <a:spAutoFit/>
          </a:bodyPr>
          <a:lstStyle/>
          <a:p>
            <a:pPr algn="ctr"/>
            <a:r>
              <a:rPr lang="en-CA" sz="6000" dirty="0" smtClean="0">
                <a:solidFill>
                  <a:schemeClr val="bg1"/>
                </a:solidFill>
              </a:rPr>
              <a:t>Vaping liquids containing nicotine is </a:t>
            </a:r>
            <a:r>
              <a:rPr lang="en-CA" sz="6000" dirty="0" smtClean="0">
                <a:solidFill>
                  <a:schemeClr val="accent4"/>
                </a:solidFill>
              </a:rPr>
              <a:t>poisonous</a:t>
            </a:r>
            <a:r>
              <a:rPr lang="en-CA" sz="6000" dirty="0" smtClean="0">
                <a:solidFill>
                  <a:schemeClr val="bg1"/>
                </a:solidFill>
              </a:rPr>
              <a:t>!</a:t>
            </a:r>
            <a:endParaRPr lang="en-CA" sz="6000" dirty="0">
              <a:solidFill>
                <a:schemeClr val="bg1"/>
              </a:solidFill>
            </a:endParaRPr>
          </a:p>
        </p:txBody>
      </p:sp>
      <p:pic>
        <p:nvPicPr>
          <p:cNvPr id="2" name="Picture 1"/>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20943622">
            <a:off x="3803152" y="3596378"/>
            <a:ext cx="1019175" cy="1371600"/>
          </a:xfrm>
          <a:prstGeom prst="rect">
            <a:avLst/>
          </a:prstGeom>
        </p:spPr>
      </p:pic>
    </p:spTree>
    <p:extLst>
      <p:ext uri="{BB962C8B-B14F-4D97-AF65-F5344CB8AC3E}">
        <p14:creationId xmlns:p14="http://schemas.microsoft.com/office/powerpoint/2010/main" val="26764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3" presetClass="emph" presetSubtype="2" fill="hold" nodeType="withEffect">
                                  <p:stCondLst>
                                    <p:cond delay="0"/>
                                  </p:stCondLst>
                                  <p:childTnLst>
                                    <p:animClr clrSpc="rgb" dir="cw">
                                      <p:cBhvr override="childStyle">
                                        <p:cTn id="12" dur="2000" fill="hold"/>
                                        <p:tgtEl>
                                          <p:spTgt spid="3">
                                            <p:txEl>
                                              <p:pRg st="0" end="0"/>
                                            </p:txEl>
                                          </p:spTgt>
                                        </p:tgtEl>
                                        <p:attrNameLst>
                                          <p:attrName>style.color</p:attrName>
                                        </p:attrNameLst>
                                      </p:cBhvr>
                                      <p:to>
                                        <a:srgbClr val="C1BFBF"/>
                                      </p:to>
                                    </p:animClr>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00065" y="2489183"/>
            <a:ext cx="10038850" cy="1446550"/>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7" name="Rectangle 6"/>
          <p:cNvSpPr/>
          <p:nvPr/>
        </p:nvSpPr>
        <p:spPr>
          <a:xfrm>
            <a:off x="1000065" y="2489183"/>
            <a:ext cx="10038850" cy="1446550"/>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What do you know about the </a:t>
            </a:r>
            <a:r>
              <a:rPr lang="en-US" sz="4400" dirty="0" err="1" smtClean="0">
                <a:ln w="0"/>
                <a:solidFill>
                  <a:schemeClr val="bg1"/>
                </a:solidFill>
                <a:effectLst>
                  <a:outerShdw blurRad="38100" dist="19050" dir="2700000" algn="tl" rotWithShape="0">
                    <a:schemeClr val="dk1">
                      <a:alpha val="40000"/>
                    </a:schemeClr>
                  </a:outerShdw>
                </a:effectLst>
              </a:rPr>
              <a:t>vapours</a:t>
            </a:r>
            <a:r>
              <a:rPr lang="en-US" sz="4400" dirty="0" smtClean="0">
                <a:ln w="0"/>
                <a:solidFill>
                  <a:schemeClr val="bg1"/>
                </a:solidFill>
                <a:effectLst>
                  <a:outerShdw blurRad="38100" dist="19050" dir="2700000" algn="tl" rotWithShape="0">
                    <a:schemeClr val="dk1">
                      <a:alpha val="40000"/>
                    </a:schemeClr>
                  </a:outerShdw>
                </a:effectLst>
              </a:rPr>
              <a:t> that are released?</a:t>
            </a:r>
          </a:p>
        </p:txBody>
      </p:sp>
    </p:spTree>
    <p:extLst>
      <p:ext uri="{BB962C8B-B14F-4D97-AF65-F5344CB8AC3E}">
        <p14:creationId xmlns:p14="http://schemas.microsoft.com/office/powerpoint/2010/main" val="330068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00065" y="1997513"/>
            <a:ext cx="10038850" cy="2698376"/>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7" name="Rectangle 6"/>
          <p:cNvSpPr/>
          <p:nvPr/>
        </p:nvSpPr>
        <p:spPr>
          <a:xfrm>
            <a:off x="1000065" y="2489183"/>
            <a:ext cx="10038850" cy="769441"/>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Not harmless water </a:t>
            </a:r>
            <a:r>
              <a:rPr lang="en-US" sz="4400" dirty="0" err="1" smtClean="0">
                <a:ln w="0"/>
                <a:solidFill>
                  <a:schemeClr val="bg1"/>
                </a:solidFill>
                <a:effectLst>
                  <a:outerShdw blurRad="38100" dist="19050" dir="2700000" algn="tl" rotWithShape="0">
                    <a:schemeClr val="dk1">
                      <a:alpha val="40000"/>
                    </a:schemeClr>
                  </a:outerShdw>
                </a:effectLst>
              </a:rPr>
              <a:t>vapour</a:t>
            </a:r>
            <a:r>
              <a:rPr lang="en-US" sz="4400" dirty="0" smtClean="0">
                <a:ln w="0"/>
                <a:solidFill>
                  <a:schemeClr val="bg1"/>
                </a:solidFill>
                <a:effectLst>
                  <a:outerShdw blurRad="38100" dist="19050" dir="2700000" algn="tl" rotWithShape="0">
                    <a:schemeClr val="dk1">
                      <a:alpha val="40000"/>
                    </a:schemeClr>
                  </a:outerShdw>
                </a:effectLst>
              </a:rPr>
              <a:t>…</a:t>
            </a:r>
          </a:p>
        </p:txBody>
      </p:sp>
      <p:sp>
        <p:nvSpPr>
          <p:cNvPr id="8" name="Rectangle 7"/>
          <p:cNvSpPr/>
          <p:nvPr/>
        </p:nvSpPr>
        <p:spPr>
          <a:xfrm>
            <a:off x="1076575" y="3207815"/>
            <a:ext cx="10038850" cy="769441"/>
          </a:xfrm>
          <a:prstGeom prst="rect">
            <a:avLst/>
          </a:prstGeom>
          <a:noFill/>
        </p:spPr>
        <p:txBody>
          <a:bodyPr wrap="square" lIns="91440" tIns="45720" rIns="91440" bIns="45720">
            <a:spAutoFit/>
          </a:bodyPr>
          <a:lstStyle/>
          <a:p>
            <a:pPr algn="ctr"/>
            <a:r>
              <a:rPr lang="en-US" sz="4400" dirty="0">
                <a:ln w="0"/>
                <a:solidFill>
                  <a:srgbClr val="FFC000"/>
                </a:solidFill>
                <a:effectLst>
                  <a:outerShdw blurRad="38100" dist="19050" dir="2700000" algn="tl" rotWithShape="0">
                    <a:schemeClr val="dk1">
                      <a:alpha val="40000"/>
                    </a:schemeClr>
                  </a:outerShdw>
                </a:effectLst>
              </a:rPr>
              <a:t>I</a:t>
            </a:r>
            <a:r>
              <a:rPr lang="en-US" sz="4400" dirty="0" smtClean="0">
                <a:ln w="0"/>
                <a:solidFill>
                  <a:srgbClr val="FFC000"/>
                </a:solidFill>
                <a:effectLst>
                  <a:outerShdw blurRad="38100" dist="19050" dir="2700000" algn="tl" rotWithShape="0">
                    <a:schemeClr val="dk1">
                      <a:alpha val="40000"/>
                    </a:schemeClr>
                  </a:outerShdw>
                </a:effectLst>
              </a:rPr>
              <a:t>t’s an aerosol!</a:t>
            </a:r>
          </a:p>
        </p:txBody>
      </p:sp>
    </p:spTree>
    <p:extLst>
      <p:ext uri="{BB962C8B-B14F-4D97-AF65-F5344CB8AC3E}">
        <p14:creationId xmlns:p14="http://schemas.microsoft.com/office/powerpoint/2010/main" val="362700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3"/>
          <p:cNvSpPr>
            <a:spLocks noChangeArrowheads="1" noChangeShapeType="1" noTextEdit="1"/>
          </p:cNvSpPr>
          <p:nvPr/>
        </p:nvSpPr>
        <p:spPr bwMode="auto">
          <a:xfrm>
            <a:off x="0" y="6322594"/>
            <a:ext cx="2424103"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spc="-150" dirty="0" smtClean="0">
                <a:solidFill>
                  <a:schemeClr val="bg1">
                    <a:lumMod val="50000"/>
                  </a:schemeClr>
                </a:solidFill>
                <a:latin typeface="Arial Narrow" panose="020B0606020202030204" pitchFamily="34" charset="0"/>
              </a:rPr>
              <a:t>CADMIUM</a:t>
            </a:r>
            <a:endParaRPr lang="en-CA" sz="3600" b="1" kern="10" spc="-150" dirty="0">
              <a:ln>
                <a:noFill/>
              </a:ln>
              <a:solidFill>
                <a:schemeClr val="bg1">
                  <a:lumMod val="50000"/>
                </a:schemeClr>
              </a:solidFill>
              <a:effectLst/>
              <a:latin typeface="Arial Narrow" panose="020B0606020202030204" pitchFamily="34" charset="0"/>
            </a:endParaRPr>
          </a:p>
        </p:txBody>
      </p:sp>
      <p:sp>
        <p:nvSpPr>
          <p:cNvPr id="15" name="WordArt 3"/>
          <p:cNvSpPr>
            <a:spLocks noChangeArrowheads="1" noChangeShapeType="1" noTextEdit="1"/>
          </p:cNvSpPr>
          <p:nvPr/>
        </p:nvSpPr>
        <p:spPr bwMode="auto">
          <a:xfrm>
            <a:off x="3980763" y="6322594"/>
            <a:ext cx="4230474"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50000"/>
                  </a:schemeClr>
                </a:solidFill>
                <a:effectLst/>
                <a:latin typeface="Arial Narrow" panose="020B0606020202030204" pitchFamily="34" charset="0"/>
              </a:rPr>
              <a:t>FORMALDEHYDE</a:t>
            </a:r>
            <a:endParaRPr lang="en-CA" sz="3600" b="1" kern="10" dirty="0">
              <a:ln>
                <a:noFill/>
              </a:ln>
              <a:solidFill>
                <a:schemeClr val="bg1">
                  <a:lumMod val="50000"/>
                </a:schemeClr>
              </a:solidFill>
              <a:effectLst/>
              <a:latin typeface="Arial Narrow" panose="020B0606020202030204" pitchFamily="34" charset="0"/>
            </a:endParaRPr>
          </a:p>
        </p:txBody>
      </p:sp>
      <p:sp>
        <p:nvSpPr>
          <p:cNvPr id="18" name="WordArt 3"/>
          <p:cNvSpPr>
            <a:spLocks noChangeArrowheads="1" noChangeShapeType="1" noTextEdit="1"/>
          </p:cNvSpPr>
          <p:nvPr/>
        </p:nvSpPr>
        <p:spPr bwMode="auto">
          <a:xfrm>
            <a:off x="9767897" y="6315979"/>
            <a:ext cx="2424103" cy="531967"/>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50000"/>
                  </a:schemeClr>
                </a:solidFill>
                <a:effectLst/>
                <a:latin typeface="Arial Narrow" panose="020B0606020202030204" pitchFamily="34" charset="0"/>
              </a:rPr>
              <a:t>ARSENIC</a:t>
            </a:r>
            <a:endParaRPr lang="en-CA" sz="3600" b="1" kern="10" dirty="0">
              <a:ln>
                <a:noFill/>
              </a:ln>
              <a:solidFill>
                <a:schemeClr val="bg1">
                  <a:lumMod val="50000"/>
                </a:schemeClr>
              </a:solidFill>
              <a:effectLst/>
              <a:latin typeface="Arial Narrow" panose="020B0606020202030204" pitchFamily="34" charset="0"/>
            </a:endParaRPr>
          </a:p>
        </p:txBody>
      </p:sp>
      <p:sp>
        <p:nvSpPr>
          <p:cNvPr id="19" name="Rectangle 18"/>
          <p:cNvSpPr/>
          <p:nvPr/>
        </p:nvSpPr>
        <p:spPr>
          <a:xfrm>
            <a:off x="1152775" y="2376328"/>
            <a:ext cx="10038850" cy="1807535"/>
          </a:xfrm>
          <a:prstGeom prst="rect">
            <a:avLst/>
          </a:prstGeom>
          <a:solidFill>
            <a:schemeClr val="tx1">
              <a:lumMod val="75000"/>
              <a:lumOff val="25000"/>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8" name="Rectangle 7"/>
          <p:cNvSpPr/>
          <p:nvPr/>
        </p:nvSpPr>
        <p:spPr>
          <a:xfrm>
            <a:off x="1152775" y="2571839"/>
            <a:ext cx="10038850" cy="769441"/>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Do you know what you’re inhaling?</a:t>
            </a:r>
          </a:p>
        </p:txBody>
      </p:sp>
      <p:sp>
        <p:nvSpPr>
          <p:cNvPr id="9" name="Rectangle 8"/>
          <p:cNvSpPr/>
          <p:nvPr/>
        </p:nvSpPr>
        <p:spPr>
          <a:xfrm>
            <a:off x="1152775" y="3185491"/>
            <a:ext cx="10038850" cy="769441"/>
          </a:xfrm>
          <a:prstGeom prst="rect">
            <a:avLst/>
          </a:prstGeom>
          <a:noFill/>
        </p:spPr>
        <p:txBody>
          <a:bodyPr wrap="square" lIns="91440" tIns="45720" rIns="91440" bIns="45720">
            <a:spAutoFit/>
          </a:bodyPr>
          <a:lstStyle/>
          <a:p>
            <a:pPr algn="ctr"/>
            <a:r>
              <a:rPr lang="en-US" sz="4400" dirty="0" smtClean="0">
                <a:ln w="0"/>
                <a:solidFill>
                  <a:schemeClr val="accent2"/>
                </a:solidFill>
                <a:effectLst>
                  <a:outerShdw blurRad="38100" dist="19050" dir="2700000" algn="tl" rotWithShape="0">
                    <a:schemeClr val="dk1">
                      <a:alpha val="40000"/>
                    </a:schemeClr>
                  </a:outerShdw>
                </a:effectLst>
              </a:rPr>
              <a:t>No one does.</a:t>
            </a:r>
          </a:p>
        </p:txBody>
      </p:sp>
      <p:sp>
        <p:nvSpPr>
          <p:cNvPr id="11" name="WordArt 3"/>
          <p:cNvSpPr>
            <a:spLocks noChangeArrowheads="1" noChangeShapeType="1" noTextEdit="1"/>
          </p:cNvSpPr>
          <p:nvPr/>
        </p:nvSpPr>
        <p:spPr bwMode="auto">
          <a:xfrm>
            <a:off x="8389478" y="6322594"/>
            <a:ext cx="1255265"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85000"/>
                  </a:schemeClr>
                </a:solidFill>
                <a:effectLst/>
                <a:latin typeface="Arial Narrow" panose="020B0606020202030204" pitchFamily="34" charset="0"/>
              </a:rPr>
              <a:t>ZINC</a:t>
            </a:r>
            <a:endParaRPr lang="en-CA" sz="3600" b="1" kern="10" dirty="0">
              <a:ln>
                <a:noFill/>
              </a:ln>
              <a:solidFill>
                <a:schemeClr val="bg1">
                  <a:lumMod val="85000"/>
                </a:schemeClr>
              </a:solidFill>
              <a:effectLst/>
              <a:latin typeface="Arial Narrow" panose="020B0606020202030204" pitchFamily="34" charset="0"/>
            </a:endParaRPr>
          </a:p>
        </p:txBody>
      </p:sp>
      <p:sp>
        <p:nvSpPr>
          <p:cNvPr id="12" name="WordArt 3"/>
          <p:cNvSpPr>
            <a:spLocks noChangeArrowheads="1" noChangeShapeType="1" noTextEdit="1"/>
          </p:cNvSpPr>
          <p:nvPr/>
        </p:nvSpPr>
        <p:spPr bwMode="auto">
          <a:xfrm>
            <a:off x="2574800" y="6322594"/>
            <a:ext cx="1255265" cy="53974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CA" sz="3600" b="1" kern="10" dirty="0" smtClean="0">
                <a:ln>
                  <a:noFill/>
                </a:ln>
                <a:solidFill>
                  <a:schemeClr val="bg1">
                    <a:lumMod val="85000"/>
                  </a:schemeClr>
                </a:solidFill>
                <a:effectLst/>
                <a:latin typeface="Arial Narrow" panose="020B0606020202030204" pitchFamily="34" charset="0"/>
              </a:rPr>
              <a:t>LEAD</a:t>
            </a:r>
            <a:endParaRPr lang="en-CA" sz="3600" b="1" kern="10" dirty="0">
              <a:ln>
                <a:noFill/>
              </a:ln>
              <a:solidFill>
                <a:schemeClr val="bg1">
                  <a:lumMod val="85000"/>
                </a:schemeClr>
              </a:solidFill>
              <a:effectLst/>
              <a:latin typeface="Arial Narrow" panose="020B0606020202030204" pitchFamily="34" charset="0"/>
            </a:endParaRPr>
          </a:p>
        </p:txBody>
      </p:sp>
    </p:spTree>
    <p:extLst>
      <p:ext uri="{BB962C8B-B14F-4D97-AF65-F5344CB8AC3E}">
        <p14:creationId xmlns:p14="http://schemas.microsoft.com/office/powerpoint/2010/main" val="1992373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le of color penc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730" y="621399"/>
            <a:ext cx="6765470" cy="2308324"/>
          </a:xfrm>
          <a:prstGeom prst="rect">
            <a:avLst/>
          </a:prstGeom>
          <a:noFill/>
        </p:spPr>
        <p:txBody>
          <a:bodyPr wrap="square" rtlCol="0">
            <a:spAutoFit/>
          </a:bodyPr>
          <a:lstStyle/>
          <a:p>
            <a:pPr algn="ctr"/>
            <a:r>
              <a:rPr lang="en-CA" sz="4800" dirty="0" smtClean="0"/>
              <a:t>Adults can legally buy and give vapes to children &amp; youth.</a:t>
            </a:r>
            <a:endParaRPr lang="en-CA" sz="4800" dirty="0"/>
          </a:p>
        </p:txBody>
      </p:sp>
      <p:sp>
        <p:nvSpPr>
          <p:cNvPr id="7" name="Content Placeholder 2"/>
          <p:cNvSpPr>
            <a:spLocks noGrp="1"/>
          </p:cNvSpPr>
          <p:nvPr>
            <p:ph idx="1"/>
          </p:nvPr>
        </p:nvSpPr>
        <p:spPr>
          <a:xfrm>
            <a:off x="7053303" y="3200815"/>
            <a:ext cx="1442555" cy="1534886"/>
          </a:xfrm>
        </p:spPr>
        <p:txBody>
          <a:bodyPr>
            <a:noAutofit/>
          </a:bodyPr>
          <a:lstStyle/>
          <a:p>
            <a:pPr marL="0" indent="0">
              <a:buNone/>
            </a:pPr>
            <a:r>
              <a:rPr lang="en-CA" sz="16600" dirty="0">
                <a:solidFill>
                  <a:schemeClr val="accent4"/>
                </a:solidFill>
                <a:effectLst>
                  <a:outerShdw blurRad="38100" dist="38100" dir="2700000" algn="tl">
                    <a:srgbClr val="000000">
                      <a:alpha val="43137"/>
                    </a:srgbClr>
                  </a:outerShdw>
                </a:effectLst>
              </a:rPr>
              <a:t>1</a:t>
            </a:r>
          </a:p>
        </p:txBody>
      </p:sp>
      <p:pic>
        <p:nvPicPr>
          <p:cNvPr id="19" name="Picture 18"/>
          <p:cNvPicPr>
            <a:picLocks noChangeAspect="1"/>
          </p:cNvPicPr>
          <p:nvPr/>
        </p:nvPicPr>
        <p:blipFill>
          <a:blip r:embed="rId4"/>
          <a:stretch>
            <a:fillRect/>
          </a:stretch>
        </p:blipFill>
        <p:spPr>
          <a:xfrm>
            <a:off x="4215493" y="-4596"/>
            <a:ext cx="7119258" cy="528023"/>
          </a:xfrm>
          <a:prstGeom prst="rect">
            <a:avLst/>
          </a:prstGeom>
        </p:spPr>
      </p:pic>
      <p:sp>
        <p:nvSpPr>
          <p:cNvPr id="15" name="TextBox 14"/>
          <p:cNvSpPr txBox="1"/>
          <p:nvPr/>
        </p:nvSpPr>
        <p:spPr>
          <a:xfrm>
            <a:off x="4577445" y="-48568"/>
            <a:ext cx="6417126" cy="584775"/>
          </a:xfrm>
          <a:prstGeom prst="rect">
            <a:avLst/>
          </a:prstGeom>
          <a:noFill/>
        </p:spPr>
        <p:txBody>
          <a:bodyPr wrap="square" rtlCol="0">
            <a:spAutoFit/>
          </a:bodyPr>
          <a:lstStyle/>
          <a:p>
            <a:pPr algn="ctr"/>
            <a:r>
              <a:rPr lang="en-CA" sz="3200" dirty="0" smtClean="0">
                <a:solidFill>
                  <a:schemeClr val="bg1"/>
                </a:solidFill>
              </a:rPr>
              <a:t>True or False </a:t>
            </a:r>
            <a:endParaRPr lang="en-CA" sz="3200" dirty="0">
              <a:solidFill>
                <a:schemeClr val="bg1"/>
              </a:solidFill>
            </a:endParaRPr>
          </a:p>
        </p:txBody>
      </p:sp>
      <p:sp>
        <p:nvSpPr>
          <p:cNvPr id="10" name="TextBox 9"/>
          <p:cNvSpPr txBox="1"/>
          <p:nvPr/>
        </p:nvSpPr>
        <p:spPr>
          <a:xfrm rot="21595132">
            <a:off x="4182709" y="3374985"/>
            <a:ext cx="7119257" cy="1862048"/>
          </a:xfrm>
          <a:prstGeom prst="rect">
            <a:avLst/>
          </a:prstGeom>
          <a:noFill/>
        </p:spPr>
        <p:txBody>
          <a:bodyPr wrap="square" rtlCol="0">
            <a:spAutoFit/>
          </a:bodyPr>
          <a:lstStyle/>
          <a:p>
            <a:pPr algn="ctr"/>
            <a:r>
              <a:rPr lang="en-CA" sz="11500" dirty="0" smtClean="0">
                <a:solidFill>
                  <a:srgbClr val="FF0000"/>
                </a:solidFill>
                <a:effectLst>
                  <a:outerShdw blurRad="38100" dist="38100" dir="2700000" algn="tl">
                    <a:srgbClr val="000000">
                      <a:alpha val="43137"/>
                    </a:srgbClr>
                  </a:outerShdw>
                </a:effectLst>
              </a:rPr>
              <a:t>FALSE</a:t>
            </a:r>
            <a:endParaRPr lang="en-CA" sz="11500" dirty="0">
              <a:solidFill>
                <a:srgbClr val="FF0000"/>
              </a:solidFill>
              <a:effectLst>
                <a:outerShdw blurRad="38100" dist="38100" dir="2700000" algn="tl">
                  <a:srgbClr val="000000">
                    <a:alpha val="43137"/>
                  </a:srgbClr>
                </a:outerShdw>
              </a:effectLst>
            </a:endParaRPr>
          </a:p>
        </p:txBody>
      </p:sp>
      <p:sp>
        <p:nvSpPr>
          <p:cNvPr id="11" name="Content Placeholder 2"/>
          <p:cNvSpPr txBox="1">
            <a:spLocks/>
          </p:cNvSpPr>
          <p:nvPr/>
        </p:nvSpPr>
        <p:spPr>
          <a:xfrm>
            <a:off x="7021061" y="3223902"/>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00B0F0"/>
                </a:solidFill>
                <a:effectLst>
                  <a:outerShdw blurRad="38100" dist="38100" dir="2700000" algn="tl">
                    <a:srgbClr val="000000">
                      <a:alpha val="43137"/>
                    </a:srgbClr>
                  </a:outerShdw>
                </a:effectLst>
              </a:rPr>
              <a:t>2</a:t>
            </a:r>
            <a:endParaRPr lang="en-CA" sz="16600" dirty="0">
              <a:solidFill>
                <a:srgbClr val="00B0F0"/>
              </a:solidFill>
              <a:effectLst>
                <a:outerShdw blurRad="38100" dist="38100" dir="2700000" algn="tl">
                  <a:srgbClr val="000000">
                    <a:alpha val="43137"/>
                  </a:srgbClr>
                </a:outerShdw>
              </a:effectLst>
            </a:endParaRPr>
          </a:p>
        </p:txBody>
      </p:sp>
      <p:sp>
        <p:nvSpPr>
          <p:cNvPr id="12" name="Content Placeholder 2"/>
          <p:cNvSpPr txBox="1">
            <a:spLocks/>
          </p:cNvSpPr>
          <p:nvPr/>
        </p:nvSpPr>
        <p:spPr>
          <a:xfrm>
            <a:off x="7064730" y="3246989"/>
            <a:ext cx="1442555" cy="15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6600" dirty="0" smtClean="0">
                <a:solidFill>
                  <a:srgbClr val="FF37E2"/>
                </a:solidFill>
                <a:effectLst>
                  <a:outerShdw blurRad="38100" dist="38100" dir="2700000" algn="tl">
                    <a:srgbClr val="000000">
                      <a:alpha val="43137"/>
                    </a:srgbClr>
                  </a:outerShdw>
                </a:effectLst>
              </a:rPr>
              <a:t>3</a:t>
            </a:r>
            <a:endParaRPr lang="en-CA" sz="16600" dirty="0">
              <a:solidFill>
                <a:srgbClr val="FF37E2"/>
              </a:solidFill>
              <a:effectLst>
                <a:outerShdw blurRad="38100" dist="38100" dir="2700000" algn="tl">
                  <a:srgbClr val="000000">
                    <a:alpha val="43137"/>
                  </a:srgbClr>
                </a:outerShdw>
              </a:effectLst>
            </a:endParaRPr>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solidFill>
              </a:rPr>
              <a:t>Photo from Unsplash.com</a:t>
            </a:r>
          </a:p>
        </p:txBody>
      </p:sp>
    </p:spTree>
    <p:extLst>
      <p:ext uri="{BB962C8B-B14F-4D97-AF65-F5344CB8AC3E}">
        <p14:creationId xmlns:p14="http://schemas.microsoft.com/office/powerpoint/2010/main" val="37721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4000"/>
                            </p:stCondLst>
                            <p:childTnLst>
                              <p:par>
                                <p:cTn id="25" presetID="10" presetClass="exit" presetSubtype="0" fill="hold" grpId="1" nodeType="afterEffect">
                                  <p:stCondLst>
                                    <p:cond delay="0"/>
                                  </p:stCondLst>
                                  <p:childTnLst>
                                    <p:animEffect transition="out" filter="fade">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par>
                          <p:cTn id="28" fill="hold">
                            <p:stCondLst>
                              <p:cond delay="4500"/>
                            </p:stCondLst>
                            <p:childTnLst>
                              <p:par>
                                <p:cTn id="29" presetID="3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2063"/>
            <a:ext cx="12192000" cy="6860063"/>
          </a:xfrm>
          <a:prstGeom prst="rect">
            <a:avLst/>
          </a:prstGeom>
        </p:spPr>
      </p:pic>
    </p:spTree>
    <p:extLst>
      <p:ext uri="{BB962C8B-B14F-4D97-AF65-F5344CB8AC3E}">
        <p14:creationId xmlns:p14="http://schemas.microsoft.com/office/powerpoint/2010/main" val="492096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
            <a:ext cx="12192000" cy="6864129"/>
          </a:xfrm>
          <a:prstGeom prst="rect">
            <a:avLst/>
          </a:prstGeom>
        </p:spPr>
      </p:pic>
      <p:sp>
        <p:nvSpPr>
          <p:cNvPr id="12" name="Rectangle 11"/>
          <p:cNvSpPr/>
          <p:nvPr/>
        </p:nvSpPr>
        <p:spPr>
          <a:xfrm>
            <a:off x="356077" y="1561383"/>
            <a:ext cx="8149389" cy="2294021"/>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p:cNvSpPr txBox="1">
            <a:spLocks/>
          </p:cNvSpPr>
          <p:nvPr/>
        </p:nvSpPr>
        <p:spPr>
          <a:xfrm>
            <a:off x="598714" y="2045613"/>
            <a:ext cx="766411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rPr>
              <a:t>It is illegal to </a:t>
            </a:r>
            <a:r>
              <a:rPr lang="en-CA" dirty="0" smtClean="0">
                <a:solidFill>
                  <a:srgbClr val="FF0000"/>
                </a:solidFill>
              </a:rPr>
              <a:t>sell</a:t>
            </a:r>
            <a:r>
              <a:rPr lang="en-CA" dirty="0" smtClean="0">
                <a:solidFill>
                  <a:schemeClr val="bg1"/>
                </a:solidFill>
              </a:rPr>
              <a:t> or </a:t>
            </a:r>
            <a:r>
              <a:rPr lang="en-CA" dirty="0" smtClean="0">
                <a:solidFill>
                  <a:srgbClr val="FF0000"/>
                </a:solidFill>
              </a:rPr>
              <a:t>supply</a:t>
            </a:r>
            <a:r>
              <a:rPr lang="en-CA" dirty="0" smtClean="0">
                <a:solidFill>
                  <a:schemeClr val="bg1"/>
                </a:solidFill>
              </a:rPr>
              <a:t> vapes or vaping products to anyone under 19 years old.</a:t>
            </a:r>
            <a:endParaRPr lang="en-CA" dirty="0">
              <a:solidFill>
                <a:schemeClr val="bg1"/>
              </a:solidFill>
            </a:endParaRPr>
          </a:p>
        </p:txBody>
      </p:sp>
      <p:grpSp>
        <p:nvGrpSpPr>
          <p:cNvPr id="14" name="Group 13"/>
          <p:cNvGrpSpPr/>
          <p:nvPr/>
        </p:nvGrpSpPr>
        <p:grpSpPr>
          <a:xfrm>
            <a:off x="2547545" y="4443475"/>
            <a:ext cx="3690257" cy="1110454"/>
            <a:chOff x="2787031" y="5161932"/>
            <a:chExt cx="3690257" cy="1110454"/>
          </a:xfrm>
        </p:grpSpPr>
        <p:sp>
          <p:nvSpPr>
            <p:cNvPr id="15" name="Rectangle 14"/>
            <p:cNvSpPr/>
            <p:nvPr/>
          </p:nvSpPr>
          <p:spPr>
            <a:xfrm>
              <a:off x="2787031" y="5246914"/>
              <a:ext cx="3690257" cy="102547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rot="21595132">
              <a:off x="2895983" y="5161932"/>
              <a:ext cx="3472352" cy="1107996"/>
            </a:xfrm>
            <a:prstGeom prst="rect">
              <a:avLst/>
            </a:prstGeom>
            <a:noFill/>
            <a:ln>
              <a:noFill/>
            </a:ln>
          </p:spPr>
          <p:txBody>
            <a:bodyPr wrap="square" rtlCol="0">
              <a:spAutoFit/>
            </a:bodyPr>
            <a:lstStyle/>
            <a:p>
              <a:pPr algn="ctr"/>
              <a:r>
                <a:rPr lang="en-CA" sz="6600" b="1" dirty="0" smtClean="0">
                  <a:solidFill>
                    <a:srgbClr val="FF0000"/>
                  </a:solidFill>
                  <a:effectLst>
                    <a:outerShdw blurRad="38100" dist="38100" dir="2700000" algn="tl">
                      <a:srgbClr val="000000">
                        <a:alpha val="43137"/>
                      </a:srgbClr>
                    </a:outerShdw>
                  </a:effectLst>
                </a:rPr>
                <a:t>$490 </a:t>
              </a:r>
              <a:r>
                <a:rPr lang="en-CA" sz="6600" dirty="0" smtClean="0">
                  <a:solidFill>
                    <a:schemeClr val="bg1"/>
                  </a:solidFill>
                  <a:effectLst>
                    <a:outerShdw blurRad="38100" dist="38100" dir="2700000" algn="tl">
                      <a:srgbClr val="000000">
                        <a:alpha val="43137"/>
                      </a:srgbClr>
                    </a:outerShdw>
                  </a:effectLst>
                </a:rPr>
                <a:t>fine</a:t>
              </a:r>
              <a:endParaRPr lang="en-CA" sz="6600" dirty="0">
                <a:solidFill>
                  <a:schemeClr val="bg1"/>
                </a:solidFill>
                <a:effectLst>
                  <a:outerShdw blurRad="38100" dist="38100" dir="2700000" algn="tl">
                    <a:srgbClr val="000000">
                      <a:alpha val="43137"/>
                    </a:srgbClr>
                  </a:outerShdw>
                </a:effectLst>
              </a:endParaRPr>
            </a:p>
          </p:txBody>
        </p:sp>
      </p:grpSp>
      <p:sp>
        <p:nvSpPr>
          <p:cNvPr id="2" name="Oval 1"/>
          <p:cNvSpPr/>
          <p:nvPr/>
        </p:nvSpPr>
        <p:spPr>
          <a:xfrm rot="20788517">
            <a:off x="9566695" y="4198600"/>
            <a:ext cx="981893" cy="4218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21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45"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ppt_w</p:attrName>
                                        </p:attrNameLst>
                                      </p:cBhvr>
                                      <p:tavLst>
                                        <p:tav tm="0" fmla="#ppt_w*sin(2.5*pi*$)">
                                          <p:val>
                                            <p:fltVal val="0"/>
                                          </p:val>
                                        </p:tav>
                                        <p:tav tm="100000">
                                          <p:val>
                                            <p:fltVal val="1"/>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086" y="0"/>
            <a:ext cx="12279086" cy="6858000"/>
          </a:xfrm>
          <a:prstGeom prst="rect">
            <a:avLst/>
          </a:prstGeom>
        </p:spPr>
      </p:pic>
      <p:grpSp>
        <p:nvGrpSpPr>
          <p:cNvPr id="8" name="Group 7"/>
          <p:cNvGrpSpPr/>
          <p:nvPr/>
        </p:nvGrpSpPr>
        <p:grpSpPr>
          <a:xfrm>
            <a:off x="2156581" y="2525232"/>
            <a:ext cx="7791752" cy="1807535"/>
            <a:chOff x="2201334" y="2546715"/>
            <a:chExt cx="7791752" cy="1807535"/>
          </a:xfrm>
        </p:grpSpPr>
        <p:sp>
          <p:nvSpPr>
            <p:cNvPr id="6" name="Rectangle 5"/>
            <p:cNvSpPr/>
            <p:nvPr/>
          </p:nvSpPr>
          <p:spPr>
            <a:xfrm>
              <a:off x="2982686" y="2546715"/>
              <a:ext cx="7010400" cy="1807535"/>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334" y="2589969"/>
              <a:ext cx="1728001" cy="1721026"/>
            </a:xfrm>
            <a:prstGeom prst="rect">
              <a:avLst/>
            </a:prstGeom>
          </p:spPr>
        </p:pic>
        <p:sp>
          <p:nvSpPr>
            <p:cNvPr id="7" name="Rectangle 6"/>
            <p:cNvSpPr/>
            <p:nvPr/>
          </p:nvSpPr>
          <p:spPr>
            <a:xfrm>
              <a:off x="3550755" y="2683953"/>
              <a:ext cx="6048429" cy="1446550"/>
            </a:xfrm>
            <a:prstGeom prst="rect">
              <a:avLst/>
            </a:prstGeom>
            <a:noFill/>
          </p:spPr>
          <p:txBody>
            <a:bodyPr wrap="square" lIns="91440" tIns="45720" rIns="91440" bIns="45720">
              <a:spAutoFit/>
            </a:bodyPr>
            <a:lstStyle/>
            <a:p>
              <a:pPr algn="ctr"/>
              <a:r>
                <a:rPr lang="en-US" sz="4400" dirty="0" smtClean="0">
                  <a:ln w="0"/>
                  <a:solidFill>
                    <a:schemeClr val="bg1"/>
                  </a:solidFill>
                  <a:effectLst>
                    <a:outerShdw blurRad="38100" dist="19050" dir="2700000" algn="tl" rotWithShape="0">
                      <a:schemeClr val="dk1">
                        <a:alpha val="40000"/>
                      </a:schemeClr>
                    </a:outerShdw>
                  </a:effectLst>
                </a:rPr>
                <a:t>No vaping </a:t>
              </a:r>
              <a:r>
                <a:rPr lang="en-US" sz="4400" dirty="0" smtClean="0">
                  <a:ln w="0"/>
                  <a:solidFill>
                    <a:schemeClr val="accent4"/>
                  </a:solidFill>
                  <a:effectLst>
                    <a:outerShdw blurRad="38100" dist="19050" dir="2700000" algn="tl" rotWithShape="0">
                      <a:schemeClr val="dk1">
                        <a:alpha val="40000"/>
                      </a:schemeClr>
                    </a:outerShdw>
                  </a:effectLst>
                </a:rPr>
                <a:t>20 </a:t>
              </a:r>
              <a:r>
                <a:rPr lang="en-US" sz="4400" dirty="0" err="1" smtClean="0">
                  <a:ln w="0"/>
                  <a:solidFill>
                    <a:schemeClr val="accent4"/>
                  </a:solidFill>
                  <a:effectLst>
                    <a:outerShdw blurRad="38100" dist="19050" dir="2700000" algn="tl" rotWithShape="0">
                      <a:schemeClr val="dk1">
                        <a:alpha val="40000"/>
                      </a:schemeClr>
                    </a:outerShdw>
                  </a:effectLst>
                </a:rPr>
                <a:t>metres</a:t>
              </a:r>
              <a:r>
                <a:rPr lang="en-US" sz="4400" dirty="0" smtClean="0">
                  <a:ln w="0"/>
                  <a:solidFill>
                    <a:schemeClr val="accent4"/>
                  </a:solidFill>
                  <a:effectLst>
                    <a:outerShdw blurRad="38100" dist="19050" dir="2700000" algn="tl" rotWithShape="0">
                      <a:schemeClr val="dk1">
                        <a:alpha val="40000"/>
                      </a:schemeClr>
                    </a:outerShdw>
                  </a:effectLst>
                </a:rPr>
                <a:t> </a:t>
              </a:r>
              <a:r>
                <a:rPr lang="en-US" sz="4400" dirty="0" smtClean="0">
                  <a:ln w="0"/>
                  <a:solidFill>
                    <a:schemeClr val="bg1"/>
                  </a:solidFill>
                  <a:effectLst>
                    <a:outerShdw blurRad="38100" dist="19050" dir="2700000" algn="tl" rotWithShape="0">
                      <a:schemeClr val="dk1">
                        <a:alpha val="40000"/>
                      </a:schemeClr>
                    </a:outerShdw>
                  </a:effectLst>
                </a:rPr>
                <a:t>from these places </a:t>
              </a:r>
            </a:p>
          </p:txBody>
        </p:sp>
      </p:grpSp>
      <p:sp>
        <p:nvSpPr>
          <p:cNvPr id="11" name="TextBox 10"/>
          <p:cNvSpPr txBox="1"/>
          <p:nvPr/>
        </p:nvSpPr>
        <p:spPr>
          <a:xfrm rot="21595132">
            <a:off x="4316280" y="4426751"/>
            <a:ext cx="3472352" cy="1107996"/>
          </a:xfrm>
          <a:prstGeom prst="rect">
            <a:avLst/>
          </a:prstGeom>
          <a:solidFill>
            <a:srgbClr val="000000">
              <a:alpha val="80000"/>
            </a:srgbClr>
          </a:solidFill>
          <a:ln>
            <a:noFill/>
          </a:ln>
        </p:spPr>
        <p:txBody>
          <a:bodyPr wrap="square" rtlCol="0">
            <a:spAutoFit/>
          </a:bodyPr>
          <a:lstStyle/>
          <a:p>
            <a:pPr algn="ctr"/>
            <a:r>
              <a:rPr lang="en-CA" sz="6600" b="1" dirty="0" smtClean="0">
                <a:solidFill>
                  <a:srgbClr val="FF0000"/>
                </a:solidFill>
                <a:effectLst>
                  <a:outerShdw blurRad="38100" dist="38100" dir="2700000" algn="tl">
                    <a:srgbClr val="000000">
                      <a:alpha val="43137"/>
                    </a:srgbClr>
                  </a:outerShdw>
                </a:effectLst>
              </a:rPr>
              <a:t>$305 </a:t>
            </a:r>
            <a:r>
              <a:rPr lang="en-CA" sz="6600" dirty="0" smtClean="0">
                <a:solidFill>
                  <a:schemeClr val="bg1"/>
                </a:solidFill>
                <a:effectLst>
                  <a:outerShdw blurRad="38100" dist="38100" dir="2700000" algn="tl">
                    <a:srgbClr val="000000">
                      <a:alpha val="43137"/>
                    </a:srgbClr>
                  </a:outerShdw>
                </a:effectLst>
              </a:rPr>
              <a:t>fine</a:t>
            </a:r>
            <a:endParaRPr lang="en-CA" sz="6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3236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9788" y="365126"/>
            <a:ext cx="10515600" cy="808832"/>
          </a:xfrm>
        </p:spPr>
        <p:txBody>
          <a:bodyPr/>
          <a:lstStyle/>
          <a:p>
            <a:pPr algn="ctr"/>
            <a:r>
              <a:rPr lang="en-CA" b="1" dirty="0" smtClean="0">
                <a:solidFill>
                  <a:schemeClr val="bg1"/>
                </a:solidFill>
              </a:rPr>
              <a:t>Let’s Compare…</a:t>
            </a:r>
            <a:endParaRPr lang="en-CA" b="1" dirty="0">
              <a:solidFill>
                <a:schemeClr val="bg1"/>
              </a:solidFill>
            </a:endParaRPr>
          </a:p>
        </p:txBody>
      </p:sp>
      <p:sp>
        <p:nvSpPr>
          <p:cNvPr id="3" name="Text Placeholder 2"/>
          <p:cNvSpPr>
            <a:spLocks noGrp="1"/>
          </p:cNvSpPr>
          <p:nvPr>
            <p:ph type="body" idx="1"/>
          </p:nvPr>
        </p:nvSpPr>
        <p:spPr>
          <a:xfrm>
            <a:off x="3020106" y="1466057"/>
            <a:ext cx="2068286" cy="449262"/>
          </a:xfrm>
          <a:solidFill>
            <a:schemeClr val="tx1"/>
          </a:solidFill>
        </p:spPr>
        <p:txBody>
          <a:bodyPr/>
          <a:lstStyle/>
          <a:p>
            <a:pPr algn="ctr"/>
            <a:r>
              <a:rPr lang="en-CA" dirty="0" smtClean="0">
                <a:solidFill>
                  <a:schemeClr val="bg1"/>
                </a:solidFill>
              </a:rPr>
              <a:t>Cigarettes</a:t>
            </a:r>
            <a:endParaRPr lang="en-CA" dirty="0">
              <a:solidFill>
                <a:schemeClr val="bg1"/>
              </a:solidFill>
            </a:endParaRPr>
          </a:p>
        </p:txBody>
      </p:sp>
      <p:sp>
        <p:nvSpPr>
          <p:cNvPr id="5" name="Text Placeholder 4"/>
          <p:cNvSpPr>
            <a:spLocks noGrp="1"/>
          </p:cNvSpPr>
          <p:nvPr>
            <p:ph type="body" sz="quarter" idx="3"/>
          </p:nvPr>
        </p:nvSpPr>
        <p:spPr>
          <a:xfrm>
            <a:off x="7388511" y="1466057"/>
            <a:ext cx="2062955" cy="449262"/>
          </a:xfrm>
          <a:solidFill>
            <a:schemeClr val="tx1"/>
          </a:solidFill>
        </p:spPr>
        <p:txBody>
          <a:bodyPr/>
          <a:lstStyle/>
          <a:p>
            <a:pPr algn="ctr"/>
            <a:r>
              <a:rPr lang="en-CA" dirty="0" smtClean="0">
                <a:solidFill>
                  <a:schemeClr val="bg1"/>
                </a:solidFill>
              </a:rPr>
              <a:t>Vapes</a:t>
            </a:r>
            <a:endParaRPr lang="en-CA" dirty="0">
              <a:solidFill>
                <a:schemeClr val="bg1"/>
              </a:solidFill>
            </a:endParaRPr>
          </a:p>
        </p:txBody>
      </p:sp>
      <p:sp>
        <p:nvSpPr>
          <p:cNvPr id="11" name="Rectangle 10"/>
          <p:cNvSpPr/>
          <p:nvPr/>
        </p:nvSpPr>
        <p:spPr>
          <a:xfrm>
            <a:off x="457200" y="1915319"/>
            <a:ext cx="11168743" cy="4681424"/>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Content Placeholder 5"/>
          <p:cNvSpPr>
            <a:spLocks noGrp="1"/>
          </p:cNvSpPr>
          <p:nvPr>
            <p:ph sz="quarter" idx="4"/>
          </p:nvPr>
        </p:nvSpPr>
        <p:spPr>
          <a:xfrm>
            <a:off x="3580606" y="2207419"/>
            <a:ext cx="5183188" cy="4133850"/>
          </a:xfrm>
        </p:spPr>
        <p:txBody>
          <a:bodyPr>
            <a:normAutofit fontScale="92500" lnSpcReduction="10000"/>
          </a:bodyPr>
          <a:lstStyle/>
          <a:p>
            <a:pPr marL="0" indent="0" algn="ctr">
              <a:lnSpc>
                <a:spcPct val="150000"/>
              </a:lnSpc>
              <a:buNone/>
            </a:pPr>
            <a:r>
              <a:rPr lang="en-CA" dirty="0" smtClean="0">
                <a:solidFill>
                  <a:schemeClr val="bg1"/>
                </a:solidFill>
              </a:rPr>
              <a:t>Addictive</a:t>
            </a:r>
          </a:p>
          <a:p>
            <a:pPr marL="0" indent="0" algn="ctr">
              <a:lnSpc>
                <a:spcPct val="150000"/>
              </a:lnSpc>
              <a:buNone/>
            </a:pPr>
            <a:r>
              <a:rPr lang="en-CA" dirty="0" smtClean="0">
                <a:solidFill>
                  <a:schemeClr val="bg1"/>
                </a:solidFill>
              </a:rPr>
              <a:t>Health Risks</a:t>
            </a:r>
          </a:p>
          <a:p>
            <a:pPr marL="0" indent="0" algn="ctr">
              <a:lnSpc>
                <a:spcPct val="150000"/>
              </a:lnSpc>
              <a:buNone/>
            </a:pPr>
            <a:r>
              <a:rPr lang="en-CA" dirty="0" smtClean="0">
                <a:solidFill>
                  <a:schemeClr val="bg1"/>
                </a:solidFill>
              </a:rPr>
              <a:t>Targets Youth</a:t>
            </a:r>
          </a:p>
          <a:p>
            <a:pPr marL="0" indent="0" algn="ctr">
              <a:lnSpc>
                <a:spcPct val="150000"/>
              </a:lnSpc>
              <a:buNone/>
            </a:pPr>
            <a:r>
              <a:rPr lang="en-CA" dirty="0" smtClean="0">
                <a:solidFill>
                  <a:schemeClr val="bg1"/>
                </a:solidFill>
              </a:rPr>
              <a:t>Marketing Strategies </a:t>
            </a:r>
          </a:p>
          <a:p>
            <a:pPr marL="0" indent="0" algn="ctr">
              <a:lnSpc>
                <a:spcPct val="150000"/>
              </a:lnSpc>
              <a:buNone/>
            </a:pPr>
            <a:r>
              <a:rPr lang="en-CA" dirty="0" smtClean="0">
                <a:solidFill>
                  <a:schemeClr val="bg1"/>
                </a:solidFill>
              </a:rPr>
              <a:t>Harmful Chemicals</a:t>
            </a:r>
          </a:p>
          <a:p>
            <a:pPr marL="0" indent="0" algn="ctr">
              <a:lnSpc>
                <a:spcPct val="150000"/>
              </a:lnSpc>
              <a:buNone/>
            </a:pPr>
            <a:r>
              <a:rPr lang="en-CA" dirty="0" smtClean="0">
                <a:solidFill>
                  <a:schemeClr val="bg1"/>
                </a:solidFill>
              </a:rPr>
              <a:t>Restricted Use</a:t>
            </a:r>
          </a:p>
          <a:p>
            <a:pPr marL="0" indent="0">
              <a:buNone/>
            </a:pPr>
            <a:endParaRPr lang="en-CA" dirty="0"/>
          </a:p>
        </p:txBody>
      </p:sp>
      <p:pic>
        <p:nvPicPr>
          <p:cNvPr id="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5005" y="2207418"/>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882" y="2888515"/>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882" y="3569612"/>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882" y="4250709"/>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882" y="4943620"/>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882" y="5636531"/>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0745" y="2207650"/>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622" y="2888747"/>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622" y="3569844"/>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622" y="4250941"/>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622" y="4943852"/>
            <a:ext cx="610734" cy="6107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4622" y="5636763"/>
            <a:ext cx="610734" cy="61073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0" y="6596214"/>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640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500"/>
                                        <p:tgtEl>
                                          <p:spTgt spid="2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fade">
                                      <p:cBhvr>
                                        <p:cTn id="19" dur="500"/>
                                        <p:tgtEl>
                                          <p:spTgt spid="2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Effect transition="in" filter="fade">
                                      <p:cBhvr>
                                        <p:cTn id="23" dur="500"/>
                                        <p:tgtEl>
                                          <p:spTgt spid="2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animEffect transition="in" filter="fade">
                                      <p:cBhvr>
                                        <p:cTn id="27" dur="500"/>
                                        <p:tgtEl>
                                          <p:spTgt spid="2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ople sitting on chair"/>
          <p:cNvPicPr>
            <a:picLocks noChangeAspect="1" noChangeArrowheads="1"/>
          </p:cNvPicPr>
          <p:nvPr/>
        </p:nvPicPr>
        <p:blipFill rotWithShape="1">
          <a:blip r:embed="rId3">
            <a:extLst>
              <a:ext uri="{28A0092B-C50C-407E-A947-70E740481C1C}">
                <a14:useLocalDpi xmlns:a14="http://schemas.microsoft.com/office/drawing/2010/main" val="0"/>
              </a:ext>
            </a:extLst>
          </a:blip>
          <a:srcRect b="9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play butt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706" y="1005567"/>
            <a:ext cx="3916588" cy="391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1998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8" name="TextBox 7"/>
          <p:cNvSpPr txBox="1"/>
          <p:nvPr/>
        </p:nvSpPr>
        <p:spPr>
          <a:xfrm>
            <a:off x="223158" y="119281"/>
            <a:ext cx="4631871" cy="707886"/>
          </a:xfrm>
          <a:prstGeom prst="rect">
            <a:avLst/>
          </a:prstGeom>
          <a:noFill/>
        </p:spPr>
        <p:txBody>
          <a:bodyPr wrap="square" rtlCol="0">
            <a:spAutoFit/>
          </a:bodyPr>
          <a:lstStyle/>
          <a:p>
            <a:pPr algn="ctr"/>
            <a:r>
              <a:rPr lang="en-CA" sz="4000" dirty="0" smtClean="0"/>
              <a:t>Take Home Messages</a:t>
            </a:r>
            <a:endParaRPr lang="en-CA" sz="4000" dirty="0"/>
          </a:p>
        </p:txBody>
      </p:sp>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950029" y="2136311"/>
            <a:ext cx="7287984"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solidFill>
                  <a:schemeClr val="bg1"/>
                </a:solidFill>
                <a:effectLst>
                  <a:outerShdw blurRad="38100" dist="38100" dir="2700000" algn="tl">
                    <a:srgbClr val="000000">
                      <a:alpha val="43137"/>
                    </a:srgbClr>
                  </a:outerShdw>
                </a:effectLst>
              </a:rPr>
              <a:t>Vaping is </a:t>
            </a:r>
            <a:r>
              <a:rPr lang="en-CA" b="1" dirty="0" smtClean="0">
                <a:solidFill>
                  <a:schemeClr val="accent4"/>
                </a:solidFill>
                <a:effectLst>
                  <a:outerShdw blurRad="38100" dist="38100" dir="2700000" algn="tl">
                    <a:srgbClr val="000000">
                      <a:alpha val="43137"/>
                    </a:srgbClr>
                  </a:outerShdw>
                </a:effectLst>
              </a:rPr>
              <a:t>not</a:t>
            </a:r>
            <a:r>
              <a:rPr lang="en-CA" b="1" dirty="0" smtClean="0">
                <a:solidFill>
                  <a:schemeClr val="bg1"/>
                </a:solidFill>
                <a:effectLst>
                  <a:outerShdw blurRad="38100" dist="38100" dir="2700000" algn="tl">
                    <a:srgbClr val="000000">
                      <a:alpha val="43137"/>
                    </a:srgbClr>
                  </a:outerShdw>
                </a:effectLst>
              </a:rPr>
              <a:t> </a:t>
            </a:r>
            <a:r>
              <a:rPr lang="en-CA" dirty="0" smtClean="0">
                <a:solidFill>
                  <a:schemeClr val="bg1"/>
                </a:solidFill>
                <a:effectLst>
                  <a:outerShdw blurRad="38100" dist="38100" dir="2700000" algn="tl">
                    <a:srgbClr val="000000">
                      <a:alpha val="43137"/>
                    </a:srgbClr>
                  </a:outerShdw>
                </a:effectLst>
              </a:rPr>
              <a:t>intended</a:t>
            </a:r>
            <a:r>
              <a:rPr lang="en-CA" b="1" dirty="0" smtClean="0">
                <a:solidFill>
                  <a:schemeClr val="bg1"/>
                </a:solidFill>
                <a:effectLst>
                  <a:outerShdw blurRad="38100" dist="38100" dir="2700000" algn="tl">
                    <a:srgbClr val="000000">
                      <a:alpha val="43137"/>
                    </a:srgbClr>
                  </a:outerShdw>
                </a:effectLst>
              </a:rPr>
              <a:t> </a:t>
            </a:r>
            <a:r>
              <a:rPr lang="en-CA" dirty="0" smtClean="0">
                <a:solidFill>
                  <a:schemeClr val="bg1"/>
                </a:solidFill>
                <a:effectLst>
                  <a:outerShdw blurRad="38100" dist="38100" dir="2700000" algn="tl">
                    <a:srgbClr val="000000">
                      <a:alpha val="43137"/>
                    </a:srgbClr>
                  </a:outerShdw>
                </a:effectLst>
              </a:rPr>
              <a:t>for                     youth and non-smokers.</a:t>
            </a:r>
            <a:endParaRPr lang="en-CA"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a:ln w="0"/>
                <a:latin typeface="Arial" panose="020B0604020202020204" pitchFamily="34" charset="0"/>
                <a:cs typeface="Arial" panose="020B0604020202020204" pitchFamily="34" charset="0"/>
              </a:rPr>
              <a:t>1</a:t>
            </a:r>
            <a:endParaRPr lang="en-US" sz="25000" b="0" cap="none" spc="0" dirty="0">
              <a:ln w="0"/>
              <a:latin typeface="Arial" panose="020B0604020202020204" pitchFamily="34" charset="0"/>
              <a:cs typeface="Arial" panose="020B0604020202020204" pitchFamily="34" charset="0"/>
            </a:endParaRPr>
          </a:p>
        </p:txBody>
      </p:sp>
      <p:sp>
        <p:nvSpPr>
          <p:cNvPr id="9" name="TextBox 8"/>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51349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950029" y="2136311"/>
            <a:ext cx="7287984"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solidFill>
                  <a:schemeClr val="bg1"/>
                </a:solidFill>
                <a:effectLst>
                  <a:outerShdw blurRad="38100" dist="38100" dir="2700000" algn="tl">
                    <a:srgbClr val="000000">
                      <a:alpha val="43137"/>
                    </a:srgbClr>
                  </a:outerShdw>
                </a:effectLst>
              </a:rPr>
              <a:t>Less harmful </a:t>
            </a:r>
            <a:r>
              <a:rPr lang="en-CA" b="1" dirty="0" smtClean="0">
                <a:solidFill>
                  <a:schemeClr val="accent4"/>
                </a:solidFill>
                <a:effectLst>
                  <a:outerShdw blurRad="38100" dist="38100" dir="2700000" algn="tl">
                    <a:srgbClr val="000000">
                      <a:alpha val="43137"/>
                    </a:srgbClr>
                  </a:outerShdw>
                </a:effectLst>
              </a:rPr>
              <a:t>does not                  </a:t>
            </a:r>
            <a:r>
              <a:rPr lang="en-CA" dirty="0" smtClean="0">
                <a:solidFill>
                  <a:schemeClr val="bg1"/>
                </a:solidFill>
                <a:effectLst>
                  <a:outerShdw blurRad="38100" dist="38100" dir="2700000" algn="tl">
                    <a:srgbClr val="000000">
                      <a:alpha val="43137"/>
                    </a:srgbClr>
                  </a:outerShdw>
                </a:effectLst>
              </a:rPr>
              <a:t>mean safe!</a:t>
            </a:r>
            <a:endParaRPr lang="en-CA"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smtClean="0">
                <a:ln w="0"/>
                <a:latin typeface="Arial" panose="020B0604020202020204" pitchFamily="34" charset="0"/>
                <a:cs typeface="Arial" panose="020B0604020202020204" pitchFamily="34" charset="0"/>
              </a:rPr>
              <a:t>2</a:t>
            </a:r>
            <a:endParaRPr lang="en-US" sz="25000" b="0" cap="none" spc="0" dirty="0">
              <a:ln w="0"/>
              <a:latin typeface="Arial" panose="020B0604020202020204" pitchFamily="34" charset="0"/>
              <a:cs typeface="Arial" panose="020B0604020202020204" pitchFamily="34" charset="0"/>
            </a:endParaRPr>
          </a:p>
        </p:txBody>
      </p:sp>
      <p:sp>
        <p:nvSpPr>
          <p:cNvPr id="9" name="TextBox 8"/>
          <p:cNvSpPr txBox="1"/>
          <p:nvPr/>
        </p:nvSpPr>
        <p:spPr>
          <a:xfrm>
            <a:off x="223158" y="119281"/>
            <a:ext cx="4631871" cy="707886"/>
          </a:xfrm>
          <a:prstGeom prst="rect">
            <a:avLst/>
          </a:prstGeom>
          <a:noFill/>
        </p:spPr>
        <p:txBody>
          <a:bodyPr wrap="square" rtlCol="0">
            <a:spAutoFit/>
          </a:bodyPr>
          <a:lstStyle/>
          <a:p>
            <a:pPr algn="ctr"/>
            <a:r>
              <a:rPr lang="en-CA" sz="4000" dirty="0" smtClean="0"/>
              <a:t>Take Home Messages</a:t>
            </a:r>
            <a:endParaRPr lang="en-CA" sz="4000" dirty="0"/>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8913861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630066" y="2136311"/>
            <a:ext cx="7885533"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solidFill>
                  <a:schemeClr val="bg1"/>
                </a:solidFill>
                <a:effectLst>
                  <a:outerShdw blurRad="38100" dist="38100" dir="2700000" algn="tl">
                    <a:srgbClr val="000000">
                      <a:alpha val="43137"/>
                    </a:srgbClr>
                  </a:outerShdw>
                </a:effectLst>
              </a:rPr>
              <a:t>Nicotine is addictive &amp; poisonous.</a:t>
            </a:r>
          </a:p>
          <a:p>
            <a:pPr algn="ctr"/>
            <a:endParaRPr lang="en-CA" dirty="0">
              <a:solidFill>
                <a:schemeClr val="bg1"/>
              </a:solidFill>
              <a:effectLst>
                <a:outerShdw blurRad="38100" dist="38100" dir="2700000" algn="tl">
                  <a:srgbClr val="000000">
                    <a:alpha val="43137"/>
                  </a:srgbClr>
                </a:outerShdw>
              </a:effectLst>
            </a:endParaRPr>
          </a:p>
          <a:p>
            <a:pPr algn="ctr"/>
            <a:r>
              <a:rPr lang="en-CA" dirty="0" smtClean="0">
                <a:solidFill>
                  <a:schemeClr val="bg1"/>
                </a:solidFill>
                <a:effectLst>
                  <a:outerShdw blurRad="38100" dist="38100" dir="2700000" algn="tl">
                    <a:srgbClr val="000000">
                      <a:alpha val="43137"/>
                    </a:srgbClr>
                  </a:outerShdw>
                </a:effectLst>
              </a:rPr>
              <a:t>Higher risk of </a:t>
            </a:r>
            <a:r>
              <a:rPr lang="en-CA" b="1" dirty="0" smtClean="0">
                <a:solidFill>
                  <a:schemeClr val="accent4"/>
                </a:solidFill>
                <a:effectLst>
                  <a:outerShdw blurRad="38100" dist="38100" dir="2700000" algn="tl">
                    <a:srgbClr val="000000">
                      <a:alpha val="43137"/>
                    </a:srgbClr>
                  </a:outerShdw>
                </a:effectLst>
              </a:rPr>
              <a:t>cigarette use!</a:t>
            </a:r>
            <a:endParaRPr lang="en-CA" b="1" dirty="0">
              <a:solidFill>
                <a:schemeClr val="accent4"/>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a:ln w="0"/>
                <a:latin typeface="Arial" panose="020B0604020202020204" pitchFamily="34" charset="0"/>
                <a:cs typeface="Arial" panose="020B0604020202020204" pitchFamily="34" charset="0"/>
              </a:rPr>
              <a:t>3</a:t>
            </a:r>
            <a:endParaRPr lang="en-US" sz="25000" b="0" cap="none" spc="0" dirty="0">
              <a:ln w="0"/>
              <a:latin typeface="Arial" panose="020B0604020202020204" pitchFamily="34" charset="0"/>
              <a:cs typeface="Arial" panose="020B0604020202020204" pitchFamily="34" charset="0"/>
            </a:endParaRPr>
          </a:p>
        </p:txBody>
      </p:sp>
      <p:sp>
        <p:nvSpPr>
          <p:cNvPr id="9" name="TextBox 8"/>
          <p:cNvSpPr txBox="1"/>
          <p:nvPr/>
        </p:nvSpPr>
        <p:spPr>
          <a:xfrm>
            <a:off x="223158" y="119281"/>
            <a:ext cx="4631871" cy="707886"/>
          </a:xfrm>
          <a:prstGeom prst="rect">
            <a:avLst/>
          </a:prstGeom>
          <a:noFill/>
        </p:spPr>
        <p:txBody>
          <a:bodyPr wrap="square" rtlCol="0">
            <a:spAutoFit/>
          </a:bodyPr>
          <a:lstStyle/>
          <a:p>
            <a:pPr algn="ctr"/>
            <a:r>
              <a:rPr lang="en-CA" sz="4000" dirty="0" smtClean="0"/>
              <a:t>Take Home Messages</a:t>
            </a:r>
            <a:endParaRPr lang="en-CA" sz="4000" dirty="0"/>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492009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7054"/>
          <a:stretch/>
        </p:blipFill>
        <p:spPr>
          <a:xfrm>
            <a:off x="0" y="0"/>
            <a:ext cx="12192000" cy="6858000"/>
          </a:xfrm>
          <a:prstGeom prst="rect">
            <a:avLst/>
          </a:prstGeom>
        </p:spPr>
      </p:pic>
      <p:sp>
        <p:nvSpPr>
          <p:cNvPr id="14" name="Rectangle 13"/>
          <p:cNvSpPr/>
          <p:nvPr/>
        </p:nvSpPr>
        <p:spPr>
          <a:xfrm>
            <a:off x="3864430" y="1742579"/>
            <a:ext cx="4201885" cy="2940048"/>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109510" y="1219750"/>
            <a:ext cx="3570208" cy="3939540"/>
          </a:xfrm>
          <a:prstGeom prst="rect">
            <a:avLst/>
          </a:prstGeom>
          <a:noFill/>
        </p:spPr>
        <p:txBody>
          <a:bodyPr wrap="none" lIns="91440" tIns="45720" rIns="91440" bIns="45720">
            <a:spAutoFit/>
          </a:bodyPr>
          <a:lstStyle/>
          <a:p>
            <a:pPr algn="ctr"/>
            <a:r>
              <a:rPr lang="en-US" sz="25000" dirty="0" smtClean="0">
                <a:ln w="0"/>
                <a:solidFill>
                  <a:schemeClr val="accent4"/>
                </a:solidFill>
                <a:latin typeface="Arial" panose="020B0604020202020204" pitchFamily="34" charset="0"/>
                <a:cs typeface="Arial" panose="020B0604020202020204" pitchFamily="34" charset="0"/>
              </a:rPr>
              <a:t>4x</a:t>
            </a:r>
            <a:endParaRPr lang="en-US" sz="25000" b="0" cap="none" spc="0" dirty="0">
              <a:ln w="0"/>
              <a:solidFill>
                <a:schemeClr val="accent4"/>
              </a:solidFill>
              <a:latin typeface="Arial" panose="020B0604020202020204" pitchFamily="34" charset="0"/>
              <a:cs typeface="Arial" panose="020B0604020202020204" pitchFamily="34" charset="0"/>
            </a:endParaRPr>
          </a:p>
        </p:txBody>
      </p:sp>
      <p:sp>
        <p:nvSpPr>
          <p:cNvPr id="9" name="TextBox 8"/>
          <p:cNvSpPr txBox="1"/>
          <p:nvPr/>
        </p:nvSpPr>
        <p:spPr>
          <a:xfrm>
            <a:off x="3671206" y="1034693"/>
            <a:ext cx="4631871" cy="707886"/>
          </a:xfrm>
          <a:prstGeom prst="rect">
            <a:avLst/>
          </a:prstGeom>
          <a:noFill/>
        </p:spPr>
        <p:txBody>
          <a:bodyPr wrap="square" rtlCol="0">
            <a:spAutoFit/>
          </a:bodyPr>
          <a:lstStyle/>
          <a:p>
            <a:pPr algn="ctr"/>
            <a:r>
              <a:rPr lang="en-CA" sz="4000" dirty="0" smtClean="0"/>
              <a:t>Youth who vape are</a:t>
            </a:r>
            <a:endParaRPr lang="en-CA" sz="4000" dirty="0"/>
          </a:p>
        </p:txBody>
      </p:sp>
      <p:sp>
        <p:nvSpPr>
          <p:cNvPr id="13" name="TextBox 12"/>
          <p:cNvSpPr txBox="1"/>
          <p:nvPr/>
        </p:nvSpPr>
        <p:spPr>
          <a:xfrm>
            <a:off x="2100943" y="4682627"/>
            <a:ext cx="7772399" cy="1323439"/>
          </a:xfrm>
          <a:prstGeom prst="rect">
            <a:avLst/>
          </a:prstGeom>
          <a:noFill/>
        </p:spPr>
        <p:txBody>
          <a:bodyPr wrap="square" rtlCol="0">
            <a:spAutoFit/>
          </a:bodyPr>
          <a:lstStyle/>
          <a:p>
            <a:pPr algn="ctr"/>
            <a:r>
              <a:rPr lang="en-CA" sz="4000" dirty="0"/>
              <a:t>m</a:t>
            </a:r>
            <a:r>
              <a:rPr lang="en-CA" sz="4000" dirty="0" smtClean="0"/>
              <a:t>ore likely to start smoking cigarettes.</a:t>
            </a:r>
            <a:endParaRPr lang="en-CA" sz="4000" dirty="0"/>
          </a:p>
        </p:txBody>
      </p:sp>
      <p:sp>
        <p:nvSpPr>
          <p:cNvPr id="7" name="TextBox 6"/>
          <p:cNvSpPr txBox="1"/>
          <p:nvPr/>
        </p:nvSpPr>
        <p:spPr>
          <a:xfrm>
            <a:off x="3649436" y="511864"/>
            <a:ext cx="4631871" cy="707886"/>
          </a:xfrm>
          <a:prstGeom prst="rect">
            <a:avLst/>
          </a:prstGeom>
          <a:noFill/>
        </p:spPr>
        <p:txBody>
          <a:bodyPr wrap="square" rtlCol="0">
            <a:spAutoFit/>
          </a:bodyPr>
          <a:lstStyle/>
          <a:p>
            <a:pPr algn="ctr"/>
            <a:r>
              <a:rPr lang="en-CA" sz="4000" b="1" dirty="0" smtClean="0"/>
              <a:t>Remember…</a:t>
            </a:r>
            <a:endParaRPr lang="en-CA" sz="4000" b="1" dirty="0"/>
          </a:p>
        </p:txBody>
      </p:sp>
      <p:sp>
        <p:nvSpPr>
          <p:cNvPr id="8" name="TextBox 7"/>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34979419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630067" y="2055813"/>
            <a:ext cx="7885533" cy="243893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txBox="1">
            <a:spLocks/>
          </p:cNvSpPr>
          <p:nvPr/>
        </p:nvSpPr>
        <p:spPr>
          <a:xfrm>
            <a:off x="2630066" y="2136311"/>
            <a:ext cx="7885533" cy="2277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dirty="0" smtClean="0">
                <a:solidFill>
                  <a:schemeClr val="bg1"/>
                </a:solidFill>
                <a:effectLst>
                  <a:outerShdw blurRad="38100" dist="38100" dir="2700000" algn="tl">
                    <a:srgbClr val="000000">
                      <a:alpha val="43137"/>
                    </a:srgbClr>
                  </a:outerShdw>
                </a:effectLst>
              </a:rPr>
              <a:t>Long-term health risks are                   </a:t>
            </a:r>
            <a:r>
              <a:rPr lang="en-CA" b="1" dirty="0" smtClean="0">
                <a:solidFill>
                  <a:schemeClr val="accent4"/>
                </a:solidFill>
                <a:effectLst>
                  <a:outerShdw blurRad="38100" dist="38100" dir="2700000" algn="tl">
                    <a:srgbClr val="000000">
                      <a:alpha val="43137"/>
                    </a:srgbClr>
                  </a:outerShdw>
                </a:effectLst>
              </a:rPr>
              <a:t>still unknown.</a:t>
            </a:r>
            <a:endParaRPr lang="en-CA" b="1" dirty="0">
              <a:solidFill>
                <a:schemeClr val="accent4"/>
              </a:solidFill>
              <a:effectLst>
                <a:outerShdw blurRad="38100" dist="38100" dir="2700000" algn="tl">
                  <a:srgbClr val="000000">
                    <a:alpha val="43137"/>
                  </a:srgbClr>
                </a:outerShdw>
              </a:effectLst>
            </a:endParaRPr>
          </a:p>
        </p:txBody>
      </p:sp>
      <p:sp>
        <p:nvSpPr>
          <p:cNvPr id="12" name="Rectangle 11"/>
          <p:cNvSpPr/>
          <p:nvPr/>
        </p:nvSpPr>
        <p:spPr>
          <a:xfrm>
            <a:off x="662861" y="1289209"/>
            <a:ext cx="1967206" cy="3939540"/>
          </a:xfrm>
          <a:prstGeom prst="rect">
            <a:avLst/>
          </a:prstGeom>
          <a:noFill/>
        </p:spPr>
        <p:txBody>
          <a:bodyPr wrap="none" lIns="91440" tIns="45720" rIns="91440" bIns="45720">
            <a:spAutoFit/>
          </a:bodyPr>
          <a:lstStyle/>
          <a:p>
            <a:pPr algn="ctr"/>
            <a:r>
              <a:rPr lang="en-US" sz="25000" dirty="0" smtClean="0">
                <a:ln w="0"/>
                <a:latin typeface="Arial" panose="020B0604020202020204" pitchFamily="34" charset="0"/>
                <a:cs typeface="Arial" panose="020B0604020202020204" pitchFamily="34" charset="0"/>
              </a:rPr>
              <a:t>4</a:t>
            </a:r>
            <a:endParaRPr lang="en-US" sz="25000" b="0" cap="none" spc="0" dirty="0">
              <a:ln w="0"/>
              <a:latin typeface="Arial" panose="020B0604020202020204" pitchFamily="34" charset="0"/>
              <a:cs typeface="Arial" panose="020B0604020202020204" pitchFamily="34" charset="0"/>
            </a:endParaRPr>
          </a:p>
        </p:txBody>
      </p:sp>
      <p:sp>
        <p:nvSpPr>
          <p:cNvPr id="9" name="TextBox 8"/>
          <p:cNvSpPr txBox="1"/>
          <p:nvPr/>
        </p:nvSpPr>
        <p:spPr>
          <a:xfrm>
            <a:off x="223158" y="119281"/>
            <a:ext cx="4631871" cy="707886"/>
          </a:xfrm>
          <a:prstGeom prst="rect">
            <a:avLst/>
          </a:prstGeom>
          <a:noFill/>
        </p:spPr>
        <p:txBody>
          <a:bodyPr wrap="square" rtlCol="0">
            <a:spAutoFit/>
          </a:bodyPr>
          <a:lstStyle/>
          <a:p>
            <a:pPr algn="ctr"/>
            <a:r>
              <a:rPr lang="en-CA" sz="4000" dirty="0" smtClean="0"/>
              <a:t>Take Home Messages</a:t>
            </a:r>
            <a:endParaRPr lang="en-CA" sz="4000" dirty="0"/>
          </a:p>
        </p:txBody>
      </p:sp>
      <p:sp>
        <p:nvSpPr>
          <p:cNvPr id="13" name="TextBox 12"/>
          <p:cNvSpPr txBox="1"/>
          <p:nvPr/>
        </p:nvSpPr>
        <p:spPr>
          <a:xfrm>
            <a:off x="108857" y="6472516"/>
            <a:ext cx="2383971" cy="261610"/>
          </a:xfrm>
          <a:prstGeom prst="rect">
            <a:avLst/>
          </a:prstGeom>
          <a:noFill/>
        </p:spPr>
        <p:txBody>
          <a:bodyPr wrap="square" rtlCol="0">
            <a:spAutoFit/>
          </a:bodyPr>
          <a:lstStyle/>
          <a:p>
            <a:r>
              <a:rPr lang="en-CA" sz="1050" dirty="0" smtClean="0">
                <a:solidFill>
                  <a:schemeClr val="bg1">
                    <a:lumMod val="50000"/>
                  </a:schemeClr>
                </a:solidFill>
              </a:rPr>
              <a:t>Photo from Unsplash.com</a:t>
            </a:r>
          </a:p>
        </p:txBody>
      </p:sp>
    </p:spTree>
    <p:extLst>
      <p:ext uri="{BB962C8B-B14F-4D97-AF65-F5344CB8AC3E}">
        <p14:creationId xmlns:p14="http://schemas.microsoft.com/office/powerpoint/2010/main" val="2251650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6779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9218" name="Picture 2" descr="C:\Users\jchien\AppData\Local\Microsoft\Windows\Temporary Internet Files\Content.IE5\ATQGVDWA\smok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3"/>
          <p:cNvSpPr>
            <a:spLocks noChangeArrowheads="1" noChangeShapeType="1" noTextEdit="1"/>
          </p:cNvSpPr>
          <p:nvPr/>
        </p:nvSpPr>
        <p:spPr bwMode="auto">
          <a:xfrm>
            <a:off x="6794703" y="676075"/>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MORE THAN</a:t>
            </a:r>
          </a:p>
        </p:txBody>
      </p:sp>
      <p:sp>
        <p:nvSpPr>
          <p:cNvPr id="14" name="WordArt 3"/>
          <p:cNvSpPr>
            <a:spLocks noChangeArrowheads="1" noChangeShapeType="1" noTextEdit="1"/>
          </p:cNvSpPr>
          <p:nvPr/>
        </p:nvSpPr>
        <p:spPr bwMode="auto">
          <a:xfrm>
            <a:off x="6794703" y="1344239"/>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FF0000"/>
                </a:solidFill>
                <a:effectLst/>
                <a:uLnTx/>
                <a:uFillTx/>
                <a:latin typeface="Arial Narrow" panose="020B0606020202030204" pitchFamily="34" charset="0"/>
                <a:ea typeface="+mn-ea"/>
                <a:cs typeface="+mn-cs"/>
              </a:rPr>
              <a:t>7,000</a:t>
            </a:r>
          </a:p>
        </p:txBody>
      </p:sp>
      <p:sp>
        <p:nvSpPr>
          <p:cNvPr id="15" name="WordArt 3"/>
          <p:cNvSpPr>
            <a:spLocks noChangeArrowheads="1" noChangeShapeType="1" noTextEdit="1"/>
          </p:cNvSpPr>
          <p:nvPr/>
        </p:nvSpPr>
        <p:spPr bwMode="auto">
          <a:xfrm>
            <a:off x="6794702" y="1992311"/>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CHEMICALS</a:t>
            </a:r>
            <a:r>
              <a:rPr kumimoji="0" lang="en-CA" sz="3600" b="1" i="0" u="none" strike="noStrike" kern="10" cap="none" spc="-300" normalizeH="0" baseline="0" noProof="0" dirty="0">
                <a:ln>
                  <a:noFill/>
                </a:ln>
                <a:solidFill>
                  <a:prstClr val="white"/>
                </a:solidFill>
                <a:effectLst/>
                <a:uLnTx/>
                <a:uFillTx/>
                <a:latin typeface="Arial Narrow" panose="020B0606020202030204" pitchFamily="34" charset="0"/>
                <a:ea typeface="+mn-ea"/>
                <a:cs typeface="+mn-cs"/>
              </a:rPr>
              <a:t> </a:t>
            </a:r>
          </a:p>
        </p:txBody>
      </p:sp>
      <p:sp>
        <p:nvSpPr>
          <p:cNvPr id="16" name="WordArt 3"/>
          <p:cNvSpPr>
            <a:spLocks noChangeArrowheads="1" noChangeShapeType="1" noTextEdit="1"/>
          </p:cNvSpPr>
          <p:nvPr/>
        </p:nvSpPr>
        <p:spPr bwMode="auto">
          <a:xfrm>
            <a:off x="6794701" y="2708669"/>
            <a:ext cx="386397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ARE FOUND IN A</a:t>
            </a:r>
          </a:p>
        </p:txBody>
      </p:sp>
      <p:sp>
        <p:nvSpPr>
          <p:cNvPr id="17" name="WordArt 3"/>
          <p:cNvSpPr>
            <a:spLocks noChangeArrowheads="1" noChangeShapeType="1" noTextEdit="1"/>
          </p:cNvSpPr>
          <p:nvPr/>
        </p:nvSpPr>
        <p:spPr bwMode="auto">
          <a:xfrm>
            <a:off x="6794703" y="3130944"/>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rPr>
              <a:t>SINGLE PUFF</a:t>
            </a:r>
          </a:p>
        </p:txBody>
      </p:sp>
      <p:sp>
        <p:nvSpPr>
          <p:cNvPr id="18" name="WordArt 3"/>
          <p:cNvSpPr>
            <a:spLocks noChangeArrowheads="1" noChangeShapeType="1" noTextEdit="1"/>
          </p:cNvSpPr>
          <p:nvPr/>
        </p:nvSpPr>
        <p:spPr bwMode="auto">
          <a:xfrm>
            <a:off x="6794703" y="3719360"/>
            <a:ext cx="3863973" cy="32680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OF</a:t>
            </a: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rPr>
              <a:t>CIGARETTE</a:t>
            </a:r>
          </a:p>
        </p:txBody>
      </p:sp>
      <p:sp>
        <p:nvSpPr>
          <p:cNvPr id="19" name="WordArt 3"/>
          <p:cNvSpPr>
            <a:spLocks noChangeArrowheads="1" noChangeShapeType="1" noTextEdit="1"/>
          </p:cNvSpPr>
          <p:nvPr/>
        </p:nvSpPr>
        <p:spPr bwMode="auto">
          <a:xfrm>
            <a:off x="6798926" y="4190181"/>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SMOKE</a:t>
            </a:r>
          </a:p>
        </p:txBody>
      </p:sp>
      <p:sp>
        <p:nvSpPr>
          <p:cNvPr id="20" name="WordArt 3"/>
          <p:cNvSpPr>
            <a:spLocks noChangeArrowheads="1" noChangeShapeType="1" noTextEdit="1"/>
          </p:cNvSpPr>
          <p:nvPr/>
        </p:nvSpPr>
        <p:spPr bwMode="auto">
          <a:xfrm>
            <a:off x="6794701" y="5188983"/>
            <a:ext cx="1210944" cy="1008113"/>
          </a:xfrm>
          <a:prstGeom prst="rect">
            <a:avLst/>
          </a:prstGeom>
          <a:noFill/>
          <a:extLst/>
        </p:spPr>
        <p:txBody>
          <a:bodyPr wrap="none" fromWordArt="1">
            <a:prstTxWarp prst="textPlain">
              <a:avLst>
                <a:gd name="adj" fmla="val 50000"/>
              </a:avLst>
            </a:prstTxWarp>
          </a:bodyPr>
          <a:lstStyle/>
          <a:p>
            <a:pPr algn="ctr" rtl="0">
              <a:buNone/>
            </a:pPr>
            <a:r>
              <a:rPr lang="en-CA" sz="3600" b="1" kern="10" spc="-150" dirty="0" smtClean="0">
                <a:ln>
                  <a:noFill/>
                </a:ln>
                <a:solidFill>
                  <a:srgbClr val="FF0000"/>
                </a:solidFill>
                <a:effectLst/>
                <a:latin typeface="Arial Narrow" panose="020B0606020202030204" pitchFamily="34" charset="0"/>
              </a:rPr>
              <a:t>69</a:t>
            </a:r>
            <a:endParaRPr lang="en-CA" sz="3600" b="1" kern="10" spc="-150" dirty="0">
              <a:ln>
                <a:noFill/>
              </a:ln>
              <a:solidFill>
                <a:srgbClr val="FF0000"/>
              </a:solidFill>
              <a:effectLst/>
              <a:latin typeface="Arial Narrow" panose="020B0606020202030204" pitchFamily="34" charset="0"/>
            </a:endParaRPr>
          </a:p>
        </p:txBody>
      </p:sp>
      <p:sp>
        <p:nvSpPr>
          <p:cNvPr id="21" name="WordArt 3"/>
          <p:cNvSpPr>
            <a:spLocks noChangeArrowheads="1" noChangeShapeType="1" noTextEdit="1"/>
          </p:cNvSpPr>
          <p:nvPr/>
        </p:nvSpPr>
        <p:spPr bwMode="auto">
          <a:xfrm>
            <a:off x="8149660" y="5180493"/>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latin typeface="Arial Narrow" panose="020B0606020202030204" pitchFamily="34" charset="0"/>
              </a:rPr>
              <a:t>CANCER</a:t>
            </a:r>
            <a:endParaRPr lang="en-CA" sz="3600" b="1" kern="10" dirty="0">
              <a:ln>
                <a:noFill/>
              </a:ln>
              <a:effectLst/>
              <a:latin typeface="Arial Narrow" panose="020B0606020202030204" pitchFamily="34" charset="0"/>
            </a:endParaRPr>
          </a:p>
        </p:txBody>
      </p:sp>
      <p:sp>
        <p:nvSpPr>
          <p:cNvPr id="22" name="WordArt 3"/>
          <p:cNvSpPr>
            <a:spLocks noChangeArrowheads="1" noChangeShapeType="1" noTextEdit="1"/>
          </p:cNvSpPr>
          <p:nvPr/>
        </p:nvSpPr>
        <p:spPr bwMode="auto">
          <a:xfrm>
            <a:off x="8139830" y="5540532"/>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solidFill>
                  <a:schemeClr val="bg1"/>
                </a:solidFill>
                <a:latin typeface="Arial Narrow" panose="020B0606020202030204" pitchFamily="34" charset="0"/>
              </a:rPr>
              <a:t>CAUSING</a:t>
            </a:r>
            <a:endParaRPr lang="en-CA" sz="3600" b="1" kern="10" dirty="0">
              <a:ln>
                <a:noFill/>
              </a:ln>
              <a:solidFill>
                <a:schemeClr val="bg1"/>
              </a:solidFill>
              <a:effectLst/>
              <a:latin typeface="Arial Narrow" panose="020B0606020202030204" pitchFamily="34" charset="0"/>
            </a:endParaRPr>
          </a:p>
        </p:txBody>
      </p:sp>
      <p:sp>
        <p:nvSpPr>
          <p:cNvPr id="23" name="WordArt 3"/>
          <p:cNvSpPr>
            <a:spLocks noChangeArrowheads="1" noChangeShapeType="1" noTextEdit="1"/>
          </p:cNvSpPr>
          <p:nvPr/>
        </p:nvSpPr>
        <p:spPr bwMode="auto">
          <a:xfrm>
            <a:off x="8149662" y="5900572"/>
            <a:ext cx="2478073" cy="296524"/>
          </a:xfrm>
          <a:prstGeom prst="rect">
            <a:avLst/>
          </a:prstGeom>
          <a:solidFill>
            <a:srgbClr val="FF0000"/>
          </a:solidFill>
          <a:extLst/>
        </p:spPr>
        <p:txBody>
          <a:bodyPr wrap="none" fromWordArt="1">
            <a:prstTxWarp prst="textPlain">
              <a:avLst>
                <a:gd name="adj" fmla="val 50000"/>
              </a:avLst>
            </a:prstTxWarp>
          </a:bodyPr>
          <a:lstStyle/>
          <a:p>
            <a:pPr algn="ctr" rtl="0">
              <a:buNone/>
            </a:pPr>
            <a:r>
              <a:rPr lang="en-CA" sz="3600" b="1" kern="10" dirty="0" smtClean="0">
                <a:solidFill>
                  <a:schemeClr val="bg1"/>
                </a:solidFill>
                <a:latin typeface="Arial Narrow" panose="020B0606020202030204" pitchFamily="34" charset="0"/>
              </a:rPr>
              <a:t>CHEMICALS</a:t>
            </a:r>
            <a:endParaRPr lang="en-CA" sz="3600" b="1" kern="10" dirty="0">
              <a:ln>
                <a:noFill/>
              </a:ln>
              <a:solidFill>
                <a:schemeClr val="bg1"/>
              </a:solidFill>
              <a:effectLst/>
              <a:latin typeface="Arial Narrow" panose="020B0606020202030204" pitchFamily="34" charset="0"/>
            </a:endParaRPr>
          </a:p>
        </p:txBody>
      </p:sp>
    </p:spTree>
    <p:extLst>
      <p:ext uri="{BB962C8B-B14F-4D97-AF65-F5344CB8AC3E}">
        <p14:creationId xmlns:p14="http://schemas.microsoft.com/office/powerpoint/2010/main" val="117740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14"/>
                                        </p:tgtEl>
                                        <p:attrNameLst>
                                          <p:attrName>r</p:attrName>
                                        </p:attrNameLst>
                                      </p:cBhvr>
                                    </p:animRot>
                                    <p:animRot by="-240000">
                                      <p:cBhvr>
                                        <p:cTn id="7" dur="400" fill="hold">
                                          <p:stCondLst>
                                            <p:cond delay="400"/>
                                          </p:stCondLst>
                                        </p:cTn>
                                        <p:tgtEl>
                                          <p:spTgt spid="14"/>
                                        </p:tgtEl>
                                        <p:attrNameLst>
                                          <p:attrName>r</p:attrName>
                                        </p:attrNameLst>
                                      </p:cBhvr>
                                    </p:animRot>
                                    <p:animRot by="240000">
                                      <p:cBhvr>
                                        <p:cTn id="8" dur="400" fill="hold">
                                          <p:stCondLst>
                                            <p:cond delay="800"/>
                                          </p:stCondLst>
                                        </p:cTn>
                                        <p:tgtEl>
                                          <p:spTgt spid="14"/>
                                        </p:tgtEl>
                                        <p:attrNameLst>
                                          <p:attrName>r</p:attrName>
                                        </p:attrNameLst>
                                      </p:cBhvr>
                                    </p:animRot>
                                    <p:animRot by="-240000">
                                      <p:cBhvr>
                                        <p:cTn id="9" dur="400" fill="hold">
                                          <p:stCondLst>
                                            <p:cond delay="1200"/>
                                          </p:stCondLst>
                                        </p:cTn>
                                        <p:tgtEl>
                                          <p:spTgt spid="14"/>
                                        </p:tgtEl>
                                        <p:attrNameLst>
                                          <p:attrName>r</p:attrName>
                                        </p:attrNameLst>
                                      </p:cBhvr>
                                    </p:animRot>
                                    <p:animRot by="120000">
                                      <p:cBhvr>
                                        <p:cTn id="10" dur="400" fill="hold">
                                          <p:stCondLst>
                                            <p:cond delay="1600"/>
                                          </p:stCondLst>
                                        </p:cTn>
                                        <p:tgtEl>
                                          <p:spTgt spid="14"/>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00" fill="hold">
                                          <p:stCondLst>
                                            <p:cond delay="0"/>
                                          </p:stCondLst>
                                        </p:cTn>
                                        <p:tgtEl>
                                          <p:spTgt spid="20"/>
                                        </p:tgtEl>
                                        <p:attrNameLst>
                                          <p:attrName>r</p:attrName>
                                        </p:attrNameLst>
                                      </p:cBhvr>
                                    </p:animRot>
                                    <p:animRot by="-240000">
                                      <p:cBhvr>
                                        <p:cTn id="13" dur="400" fill="hold">
                                          <p:stCondLst>
                                            <p:cond delay="400"/>
                                          </p:stCondLst>
                                        </p:cTn>
                                        <p:tgtEl>
                                          <p:spTgt spid="20"/>
                                        </p:tgtEl>
                                        <p:attrNameLst>
                                          <p:attrName>r</p:attrName>
                                        </p:attrNameLst>
                                      </p:cBhvr>
                                    </p:animRot>
                                    <p:animRot by="240000">
                                      <p:cBhvr>
                                        <p:cTn id="14" dur="400" fill="hold">
                                          <p:stCondLst>
                                            <p:cond delay="800"/>
                                          </p:stCondLst>
                                        </p:cTn>
                                        <p:tgtEl>
                                          <p:spTgt spid="20"/>
                                        </p:tgtEl>
                                        <p:attrNameLst>
                                          <p:attrName>r</p:attrName>
                                        </p:attrNameLst>
                                      </p:cBhvr>
                                    </p:animRot>
                                    <p:animRot by="-240000">
                                      <p:cBhvr>
                                        <p:cTn id="15" dur="400" fill="hold">
                                          <p:stCondLst>
                                            <p:cond delay="1200"/>
                                          </p:stCondLst>
                                        </p:cTn>
                                        <p:tgtEl>
                                          <p:spTgt spid="20"/>
                                        </p:tgtEl>
                                        <p:attrNameLst>
                                          <p:attrName>r</p:attrName>
                                        </p:attrNameLst>
                                      </p:cBhvr>
                                    </p:animRot>
                                    <p:animRot by="120000">
                                      <p:cBhvr>
                                        <p:cTn id="16" dur="400" fill="hold">
                                          <p:stCondLst>
                                            <p:cond delay="1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9218" name="Picture 2" descr="C:\Users\jchien\AppData\Local\Microsoft\Windows\Temporary Internet Files\Content.IE5\ATQGVDWA\smok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3"/>
          <p:cNvSpPr>
            <a:spLocks noChangeArrowheads="1" noChangeShapeType="1" noTextEdit="1"/>
          </p:cNvSpPr>
          <p:nvPr/>
        </p:nvSpPr>
        <p:spPr bwMode="auto">
          <a:xfrm>
            <a:off x="6180769" y="1196752"/>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B50B58"/>
                </a:solidFill>
                <a:effectLst/>
                <a:uLnTx/>
                <a:uFillTx/>
                <a:latin typeface="Arial Narrow" panose="020B0606020202030204" pitchFamily="34" charset="0"/>
                <a:ea typeface="+mn-ea"/>
                <a:cs typeface="+mn-cs"/>
              </a:rPr>
              <a:t>BUTANE</a:t>
            </a:r>
          </a:p>
        </p:txBody>
      </p:sp>
      <p:sp>
        <p:nvSpPr>
          <p:cNvPr id="7" name="WordArt 3"/>
          <p:cNvSpPr>
            <a:spLocks noChangeArrowheads="1" noChangeShapeType="1" noTextEdit="1"/>
          </p:cNvSpPr>
          <p:nvPr/>
        </p:nvSpPr>
        <p:spPr bwMode="auto">
          <a:xfrm>
            <a:off x="6176104" y="2608052"/>
            <a:ext cx="3863975"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ED515C"/>
                </a:solidFill>
                <a:effectLst/>
                <a:uLnTx/>
                <a:uFillTx/>
                <a:latin typeface="Arial Narrow" panose="020B0606020202030204" pitchFamily="34" charset="0"/>
                <a:ea typeface="+mn-ea"/>
                <a:cs typeface="+mn-cs"/>
              </a:rPr>
              <a:t>ACETONE</a:t>
            </a:r>
            <a:endParaRPr kumimoji="0" lang="en-CA" sz="3600" b="1" i="0" u="none" strike="noStrike" kern="10" cap="none" spc="-300" normalizeH="0" baseline="0" noProof="0" dirty="0">
              <a:ln>
                <a:noFill/>
              </a:ln>
              <a:solidFill>
                <a:srgbClr val="ED515C"/>
              </a:solidFill>
              <a:effectLst/>
              <a:uLnTx/>
              <a:uFillTx/>
              <a:latin typeface="Arial Narrow" panose="020B0606020202030204" pitchFamily="34" charset="0"/>
              <a:ea typeface="+mn-ea"/>
              <a:cs typeface="+mn-cs"/>
            </a:endParaRPr>
          </a:p>
        </p:txBody>
      </p:sp>
      <p:sp>
        <p:nvSpPr>
          <p:cNvPr id="11" name="WordArt 3"/>
          <p:cNvSpPr>
            <a:spLocks noChangeArrowheads="1" noChangeShapeType="1" noTextEdit="1"/>
          </p:cNvSpPr>
          <p:nvPr/>
        </p:nvSpPr>
        <p:spPr bwMode="auto">
          <a:xfrm>
            <a:off x="6191300" y="3797845"/>
            <a:ext cx="3863975" cy="504056"/>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7030A0"/>
                </a:solidFill>
                <a:effectLst/>
                <a:uLnTx/>
                <a:uFillTx/>
                <a:latin typeface="Arial Narrow" panose="020B0606020202030204" pitchFamily="34" charset="0"/>
                <a:ea typeface="+mn-ea"/>
                <a:cs typeface="+mn-cs"/>
              </a:rPr>
              <a:t>CARBON MONOXIDE</a:t>
            </a:r>
          </a:p>
        </p:txBody>
      </p:sp>
      <p:sp>
        <p:nvSpPr>
          <p:cNvPr id="12" name="WordArt 3"/>
          <p:cNvSpPr>
            <a:spLocks noChangeArrowheads="1" noChangeShapeType="1" noTextEdit="1"/>
          </p:cNvSpPr>
          <p:nvPr/>
        </p:nvSpPr>
        <p:spPr bwMode="auto">
          <a:xfrm>
            <a:off x="6176103" y="3284985"/>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FFFF00"/>
                </a:solidFill>
                <a:effectLst/>
                <a:uLnTx/>
                <a:uFillTx/>
                <a:latin typeface="Arial Narrow" panose="020B0606020202030204" pitchFamily="34" charset="0"/>
                <a:ea typeface="+mn-ea"/>
                <a:cs typeface="+mn-cs"/>
              </a:rPr>
              <a:t>ARSENIC</a:t>
            </a:r>
          </a:p>
        </p:txBody>
      </p:sp>
      <p:sp>
        <p:nvSpPr>
          <p:cNvPr id="13" name="WordArt 3"/>
          <p:cNvSpPr>
            <a:spLocks noChangeArrowheads="1" noChangeShapeType="1" noTextEdit="1"/>
          </p:cNvSpPr>
          <p:nvPr/>
        </p:nvSpPr>
        <p:spPr bwMode="auto">
          <a:xfrm>
            <a:off x="6187272" y="4947759"/>
            <a:ext cx="3868002" cy="71348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EF755F"/>
                </a:solidFill>
                <a:effectLst/>
                <a:uLnTx/>
                <a:uFillTx/>
                <a:latin typeface="Arial Narrow" panose="020B0606020202030204" pitchFamily="34" charset="0"/>
                <a:ea typeface="+mn-ea"/>
                <a:cs typeface="+mn-cs"/>
              </a:rPr>
              <a:t>AMMONIA</a:t>
            </a:r>
          </a:p>
        </p:txBody>
      </p:sp>
      <p:sp>
        <p:nvSpPr>
          <p:cNvPr id="15" name="WordArt 3"/>
          <p:cNvSpPr>
            <a:spLocks noChangeArrowheads="1" noChangeShapeType="1" noTextEdit="1"/>
          </p:cNvSpPr>
          <p:nvPr/>
        </p:nvSpPr>
        <p:spPr bwMode="auto">
          <a:xfrm>
            <a:off x="6198445" y="1899295"/>
            <a:ext cx="1625748"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FF0000"/>
                </a:solidFill>
                <a:effectLst/>
                <a:uLnTx/>
                <a:uFillTx/>
                <a:latin typeface="Arial Narrow" panose="020B0606020202030204" pitchFamily="34" charset="0"/>
                <a:ea typeface="+mn-ea"/>
                <a:cs typeface="+mn-cs"/>
              </a:rPr>
              <a:t>TAR</a:t>
            </a:r>
            <a:endParaRPr kumimoji="0" lang="en-CA" sz="3600" b="1" i="0" u="none" strike="noStrike" kern="10" cap="none" spc="-15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16" name="WordArt 3"/>
          <p:cNvSpPr>
            <a:spLocks noChangeArrowheads="1" noChangeShapeType="1" noTextEdit="1"/>
          </p:cNvSpPr>
          <p:nvPr/>
        </p:nvSpPr>
        <p:spPr bwMode="auto">
          <a:xfrm>
            <a:off x="6189286" y="5773707"/>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6FEBA0"/>
                </a:solidFill>
                <a:effectLst/>
                <a:uLnTx/>
                <a:uFillTx/>
                <a:latin typeface="Arial Narrow" panose="020B0606020202030204" pitchFamily="34" charset="0"/>
                <a:ea typeface="+mn-ea"/>
                <a:cs typeface="+mn-cs"/>
              </a:rPr>
              <a:t>FORMALDEHYDE</a:t>
            </a:r>
          </a:p>
        </p:txBody>
      </p:sp>
      <p:sp>
        <p:nvSpPr>
          <p:cNvPr id="17" name="WordArt 3"/>
          <p:cNvSpPr>
            <a:spLocks noChangeArrowheads="1" noChangeShapeType="1" noTextEdit="1"/>
          </p:cNvSpPr>
          <p:nvPr/>
        </p:nvSpPr>
        <p:spPr bwMode="auto">
          <a:xfrm>
            <a:off x="6191300" y="4437113"/>
            <a:ext cx="3863975" cy="41116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B6DF5E">
                    <a:lumMod val="75000"/>
                  </a:srgbClr>
                </a:solidFill>
                <a:effectLst/>
                <a:uLnTx/>
                <a:uFillTx/>
                <a:latin typeface="Arial Narrow" panose="020B0606020202030204" pitchFamily="34" charset="0"/>
                <a:ea typeface="+mn-ea"/>
                <a:cs typeface="+mn-cs"/>
              </a:rPr>
              <a:t>METHANE</a:t>
            </a:r>
          </a:p>
        </p:txBody>
      </p:sp>
      <p:sp>
        <p:nvSpPr>
          <p:cNvPr id="18" name="WordArt 3"/>
          <p:cNvSpPr>
            <a:spLocks noChangeArrowheads="1" noChangeShapeType="1" noTextEdit="1"/>
          </p:cNvSpPr>
          <p:nvPr/>
        </p:nvSpPr>
        <p:spPr bwMode="auto">
          <a:xfrm>
            <a:off x="6180634" y="620689"/>
            <a:ext cx="3874640" cy="20558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SOME OF THE CHEMICALS…</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4" name="WordArt 3"/>
          <p:cNvSpPr>
            <a:spLocks noChangeArrowheads="1" noChangeShapeType="1" noTextEdit="1"/>
          </p:cNvSpPr>
          <p:nvPr/>
        </p:nvSpPr>
        <p:spPr bwMode="auto">
          <a:xfrm>
            <a:off x="7968208" y="1900625"/>
            <a:ext cx="2071869" cy="53975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636363">
                    <a:lumMod val="60000"/>
                    <a:lumOff val="40000"/>
                  </a:srgbClr>
                </a:solidFill>
                <a:effectLst/>
                <a:uLnTx/>
                <a:uFillTx/>
                <a:latin typeface="Arial Narrow" panose="020B0606020202030204" pitchFamily="34" charset="0"/>
                <a:ea typeface="+mn-ea"/>
                <a:cs typeface="+mn-cs"/>
              </a:rPr>
              <a:t>LEAD</a:t>
            </a:r>
          </a:p>
        </p:txBody>
      </p:sp>
    </p:spTree>
    <p:extLst>
      <p:ext uri="{BB962C8B-B14F-4D97-AF65-F5344CB8AC3E}">
        <p14:creationId xmlns:p14="http://schemas.microsoft.com/office/powerpoint/2010/main" val="19204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5" grpId="0"/>
      <p:bldP spid="16" grpId="0"/>
      <p:bldP spid="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3" name="WordArt 3"/>
          <p:cNvSpPr>
            <a:spLocks noChangeArrowheads="1" noChangeShapeType="1" noTextEdit="1"/>
          </p:cNvSpPr>
          <p:nvPr/>
        </p:nvSpPr>
        <p:spPr bwMode="auto">
          <a:xfrm>
            <a:off x="2592840" y="1685945"/>
            <a:ext cx="1296143" cy="269876"/>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FF0000"/>
                </a:solidFill>
                <a:effectLst/>
                <a:uLnTx/>
                <a:uFillTx/>
                <a:latin typeface="Arial Narrow" panose="020B0606020202030204" pitchFamily="34" charset="0"/>
                <a:ea typeface="+mn-ea"/>
                <a:cs typeface="+mn-cs"/>
              </a:rPr>
              <a:t>TAR</a:t>
            </a:r>
            <a:endParaRPr kumimoji="0" lang="en-CA" sz="3600" b="1" i="0" u="none" strike="noStrike" kern="10" cap="none" spc="-150" normalizeH="0" baseline="0" noProof="0" dirty="0">
              <a:ln>
                <a:noFill/>
              </a:ln>
              <a:solidFill>
                <a:srgbClr val="0070C0"/>
              </a:solidFill>
              <a:effectLst/>
              <a:uLnTx/>
              <a:uFillTx/>
              <a:latin typeface="Arial Narrow" panose="020B0606020202030204" pitchFamily="34" charset="0"/>
              <a:ea typeface="+mn-ea"/>
              <a:cs typeface="+mn-cs"/>
            </a:endParaRPr>
          </a:p>
        </p:txBody>
      </p:sp>
      <p:sp>
        <p:nvSpPr>
          <p:cNvPr id="36" name="WordArt 3"/>
          <p:cNvSpPr>
            <a:spLocks noChangeArrowheads="1" noChangeShapeType="1" noTextEdit="1"/>
          </p:cNvSpPr>
          <p:nvPr/>
        </p:nvSpPr>
        <p:spPr bwMode="auto">
          <a:xfrm>
            <a:off x="2639617" y="368660"/>
            <a:ext cx="7012596" cy="36004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6FEBA0"/>
                </a:solidFill>
                <a:effectLst/>
                <a:uLnTx/>
                <a:uFillTx/>
                <a:latin typeface="Arial Narrow" panose="020B0606020202030204" pitchFamily="34" charset="0"/>
                <a:ea typeface="+mn-ea"/>
                <a:cs typeface="+mn-cs"/>
              </a:rPr>
              <a:t>WHERE ELSE </a:t>
            </a: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ARE THESE CHEMICALS FOUND</a:t>
            </a: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37" name="WordArt 3"/>
          <p:cNvSpPr>
            <a:spLocks noChangeArrowheads="1" noChangeShapeType="1" noTextEdit="1"/>
          </p:cNvSpPr>
          <p:nvPr/>
        </p:nvSpPr>
        <p:spPr bwMode="auto">
          <a:xfrm>
            <a:off x="8256239" y="1653233"/>
            <a:ext cx="1395975" cy="29537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636363">
                    <a:lumMod val="60000"/>
                    <a:lumOff val="40000"/>
                  </a:srgbClr>
                </a:solidFill>
                <a:effectLst/>
                <a:uLnTx/>
                <a:uFillTx/>
                <a:latin typeface="Arial Narrow" panose="020B0606020202030204" pitchFamily="34" charset="0"/>
                <a:ea typeface="+mn-ea"/>
                <a:cs typeface="+mn-cs"/>
              </a:rPr>
              <a:t>LEAD</a:t>
            </a:r>
          </a:p>
        </p:txBody>
      </p:sp>
      <p:pic>
        <p:nvPicPr>
          <p:cNvPr id="38" name="Picture 2" descr="Image result for lighter"/>
          <p:cNvPicPr>
            <a:picLocks noChangeAspect="1" noChangeArrowheads="1"/>
          </p:cNvPicPr>
          <p:nvPr/>
        </p:nvPicPr>
        <p:blipFill rotWithShape="1">
          <a:blip r:embed="rId3">
            <a:extLst>
              <a:ext uri="{28A0092B-C50C-407E-A947-70E740481C1C}">
                <a14:useLocalDpi xmlns:a14="http://schemas.microsoft.com/office/drawing/2010/main" val="0"/>
              </a:ext>
            </a:extLst>
          </a:blip>
          <a:srcRect l="9344" t="9638" r="10023" b="5041"/>
          <a:stretch/>
        </p:blipFill>
        <p:spPr bwMode="auto">
          <a:xfrm>
            <a:off x="4871862" y="1955821"/>
            <a:ext cx="2448272" cy="3462074"/>
          </a:xfrm>
          <a:prstGeom prst="rect">
            <a:avLst/>
          </a:prstGeom>
          <a:noFill/>
          <a:extLst>
            <a:ext uri="{909E8E84-426E-40DD-AFC4-6F175D3DCCD1}">
              <a14:hiddenFill xmlns:a14="http://schemas.microsoft.com/office/drawing/2010/main">
                <a:solidFill>
                  <a:srgbClr val="FFFFFF"/>
                </a:solidFill>
              </a14:hiddenFill>
            </a:ext>
          </a:extLst>
        </p:spPr>
      </p:pic>
      <p:sp>
        <p:nvSpPr>
          <p:cNvPr id="39" name="WordArt 3"/>
          <p:cNvSpPr>
            <a:spLocks noChangeArrowheads="1" noChangeShapeType="1" noTextEdit="1"/>
          </p:cNvSpPr>
          <p:nvPr/>
        </p:nvSpPr>
        <p:spPr bwMode="auto">
          <a:xfrm>
            <a:off x="4943872" y="1685947"/>
            <a:ext cx="2304256"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150" normalizeH="0" baseline="0" noProof="0" dirty="0">
                <a:ln>
                  <a:noFill/>
                </a:ln>
                <a:solidFill>
                  <a:srgbClr val="B50B58"/>
                </a:solidFill>
                <a:effectLst/>
                <a:uLnTx/>
                <a:uFillTx/>
                <a:latin typeface="Arial Narrow" panose="020B0606020202030204" pitchFamily="34" charset="0"/>
                <a:ea typeface="+mn-ea"/>
                <a:cs typeface="+mn-cs"/>
              </a:rPr>
              <a:t>BUTANE</a:t>
            </a:r>
          </a:p>
        </p:txBody>
      </p:sp>
      <p:pic>
        <p:nvPicPr>
          <p:cNvPr id="1028" name="Picture 4" descr="Image result for batter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570" y="2145905"/>
            <a:ext cx="2843313" cy="256619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6"/>
          <p:cNvSpPr txBox="1">
            <a:spLocks/>
          </p:cNvSpPr>
          <p:nvPr/>
        </p:nvSpPr>
        <p:spPr>
          <a:xfrm>
            <a:off x="4709213" y="5517232"/>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Lighter Fluid</a:t>
            </a:r>
          </a:p>
        </p:txBody>
      </p:sp>
      <p:sp>
        <p:nvSpPr>
          <p:cNvPr id="44" name="Content Placeholder 6"/>
          <p:cNvSpPr txBox="1">
            <a:spLocks/>
          </p:cNvSpPr>
          <p:nvPr/>
        </p:nvSpPr>
        <p:spPr>
          <a:xfrm>
            <a:off x="1854122" y="4855732"/>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Pavement</a:t>
            </a:r>
          </a:p>
        </p:txBody>
      </p:sp>
      <p:sp>
        <p:nvSpPr>
          <p:cNvPr id="45" name="Content Placeholder 6"/>
          <p:cNvSpPr txBox="1">
            <a:spLocks/>
          </p:cNvSpPr>
          <p:nvPr/>
        </p:nvSpPr>
        <p:spPr>
          <a:xfrm>
            <a:off x="7567438" y="4848516"/>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Batteries</a:t>
            </a:r>
          </a:p>
        </p:txBody>
      </p:sp>
      <p:pic>
        <p:nvPicPr>
          <p:cNvPr id="46" name="Picture 6" descr="C:\Users\jchien\AppData\Local\Microsoft\Windows\Temporary Internet Files\Content.IE5\0VBHO8KQ\southwest-desert-road[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63" t="32527" r="13064"/>
          <a:stretch/>
        </p:blipFill>
        <p:spPr bwMode="auto">
          <a:xfrm>
            <a:off x="1819252" y="2190991"/>
            <a:ext cx="2843312" cy="257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7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9"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9" name="WordArt 3"/>
          <p:cNvSpPr>
            <a:spLocks noChangeArrowheads="1" noChangeShapeType="1" noTextEdit="1"/>
          </p:cNvSpPr>
          <p:nvPr/>
        </p:nvSpPr>
        <p:spPr bwMode="auto">
          <a:xfrm>
            <a:off x="2021129" y="1809375"/>
            <a:ext cx="234604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ED515C"/>
                </a:solidFill>
                <a:effectLst/>
                <a:uLnTx/>
                <a:uFillTx/>
                <a:latin typeface="Arial Narrow" panose="020B0606020202030204" pitchFamily="34" charset="0"/>
                <a:ea typeface="+mn-ea"/>
                <a:cs typeface="+mn-cs"/>
              </a:rPr>
              <a:t>ACETONE</a:t>
            </a:r>
            <a:endParaRPr kumimoji="0" lang="en-CA" sz="3600" b="1" i="0" u="none" strike="noStrike" kern="10" cap="none" spc="-300" normalizeH="0" baseline="0" noProof="0" dirty="0">
              <a:ln>
                <a:noFill/>
              </a:ln>
              <a:solidFill>
                <a:srgbClr val="ED515C"/>
              </a:solidFill>
              <a:effectLst/>
              <a:uLnTx/>
              <a:uFillTx/>
              <a:latin typeface="Arial Narrow" panose="020B0606020202030204" pitchFamily="34" charset="0"/>
              <a:ea typeface="+mn-ea"/>
              <a:cs typeface="+mn-cs"/>
            </a:endParaRPr>
          </a:p>
        </p:txBody>
      </p:sp>
      <p:sp>
        <p:nvSpPr>
          <p:cNvPr id="31" name="WordArt 3"/>
          <p:cNvSpPr>
            <a:spLocks noChangeArrowheads="1" noChangeShapeType="1" noTextEdit="1"/>
          </p:cNvSpPr>
          <p:nvPr/>
        </p:nvSpPr>
        <p:spPr bwMode="auto">
          <a:xfrm>
            <a:off x="4922977" y="1809375"/>
            <a:ext cx="2346045"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FFFF00"/>
                </a:solidFill>
                <a:effectLst/>
                <a:uLnTx/>
                <a:uFillTx/>
                <a:latin typeface="Arial Narrow" panose="020B0606020202030204" pitchFamily="34" charset="0"/>
                <a:ea typeface="+mn-ea"/>
                <a:cs typeface="+mn-cs"/>
              </a:rPr>
              <a:t>ARSENIC</a:t>
            </a:r>
          </a:p>
        </p:txBody>
      </p:sp>
      <p:sp>
        <p:nvSpPr>
          <p:cNvPr id="32" name="WordArt 3"/>
          <p:cNvSpPr>
            <a:spLocks noChangeArrowheads="1" noChangeShapeType="1" noTextEdit="1"/>
          </p:cNvSpPr>
          <p:nvPr/>
        </p:nvSpPr>
        <p:spPr bwMode="auto">
          <a:xfrm>
            <a:off x="7793163" y="1801406"/>
            <a:ext cx="2348490" cy="269875"/>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EF755F"/>
                </a:solidFill>
                <a:effectLst/>
                <a:uLnTx/>
                <a:uFillTx/>
                <a:latin typeface="Arial Narrow" panose="020B0606020202030204" pitchFamily="34" charset="0"/>
                <a:ea typeface="+mn-ea"/>
                <a:cs typeface="+mn-cs"/>
              </a:rPr>
              <a:t>AMMONIA</a:t>
            </a:r>
          </a:p>
        </p:txBody>
      </p:sp>
      <p:sp>
        <p:nvSpPr>
          <p:cNvPr id="36" name="WordArt 3"/>
          <p:cNvSpPr>
            <a:spLocks noChangeArrowheads="1" noChangeShapeType="1" noTextEdit="1"/>
          </p:cNvSpPr>
          <p:nvPr/>
        </p:nvSpPr>
        <p:spPr bwMode="auto">
          <a:xfrm>
            <a:off x="2639617" y="368660"/>
            <a:ext cx="7012596" cy="36004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7030A0"/>
                </a:solidFill>
                <a:effectLst/>
                <a:uLnTx/>
                <a:uFillTx/>
                <a:latin typeface="Arial Narrow" panose="020B0606020202030204" pitchFamily="34" charset="0"/>
                <a:ea typeface="+mn-ea"/>
                <a:cs typeface="+mn-cs"/>
              </a:rPr>
              <a:t>WHERE ELSE</a:t>
            </a: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ARE THESE CHEMICALS FOUND</a:t>
            </a:r>
            <a:r>
              <a:rPr kumimoji="0" lang="en-CA" sz="3600" b="1" i="0" u="none" strike="noStrike" kern="10" cap="none" spc="0" normalizeH="0" baseline="0" noProof="0" dirty="0">
                <a:ln>
                  <a:noFill/>
                </a:ln>
                <a:solidFill>
                  <a:prstClr val="black"/>
                </a:solidFill>
                <a:effectLst/>
                <a:uLnTx/>
                <a:uFillTx/>
                <a:latin typeface="Arial Narrow" panose="020B0606020202030204" pitchFamily="34" charset="0"/>
                <a:ea typeface="+mn-ea"/>
                <a:cs typeface="+mn-cs"/>
              </a:rPr>
              <a:t>?</a:t>
            </a:r>
            <a:endParaRPr kumimoji="0" lang="en-CA" sz="3600" b="1" i="0" u="none" strike="noStrike" kern="1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9" name="Content Placeholder 6"/>
          <p:cNvSpPr txBox="1">
            <a:spLocks/>
          </p:cNvSpPr>
          <p:nvPr/>
        </p:nvSpPr>
        <p:spPr>
          <a:xfrm>
            <a:off x="1891108" y="4984535"/>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Nail Polish Remover</a:t>
            </a:r>
          </a:p>
        </p:txBody>
      </p:sp>
      <p:sp>
        <p:nvSpPr>
          <p:cNvPr id="20" name="Content Placeholder 6"/>
          <p:cNvSpPr txBox="1">
            <a:spLocks/>
          </p:cNvSpPr>
          <p:nvPr/>
        </p:nvSpPr>
        <p:spPr>
          <a:xfrm>
            <a:off x="7580623" y="4999748"/>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Household Cleaners</a:t>
            </a:r>
          </a:p>
        </p:txBody>
      </p:sp>
      <p:pic>
        <p:nvPicPr>
          <p:cNvPr id="21" name="Picture 2" descr="Image result for household clea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009" y="2327205"/>
            <a:ext cx="2838798" cy="25802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jchien\AppData\Local\Microsoft\Windows\Temporary Internet Files\Content.IE5\3641WQJ2\NAIL POLISH REMOVER[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019"/>
          <a:stretch/>
        </p:blipFill>
        <p:spPr bwMode="auto">
          <a:xfrm>
            <a:off x="1865901" y="2311990"/>
            <a:ext cx="2853812" cy="2580291"/>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6"/>
          <p:cNvSpPr txBox="1">
            <a:spLocks/>
          </p:cNvSpPr>
          <p:nvPr/>
        </p:nvSpPr>
        <p:spPr>
          <a:xfrm>
            <a:off x="4709214" y="5595423"/>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Poison </a:t>
            </a:r>
          </a:p>
        </p:txBody>
      </p:sp>
      <p:pic>
        <p:nvPicPr>
          <p:cNvPr id="2050" name="Picture 2" descr="Image result for rat poi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893" y="2311989"/>
            <a:ext cx="2344433" cy="32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19" grpId="0"/>
      <p:bldP spid="20"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WordArt 3"/>
          <p:cNvSpPr>
            <a:spLocks noChangeArrowheads="1" noChangeShapeType="1" noTextEdit="1"/>
          </p:cNvSpPr>
          <p:nvPr/>
        </p:nvSpPr>
        <p:spPr bwMode="auto">
          <a:xfrm>
            <a:off x="2135560" y="1772816"/>
            <a:ext cx="2376264" cy="373454"/>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7030A0"/>
                </a:solidFill>
                <a:effectLst/>
                <a:uLnTx/>
                <a:uFillTx/>
                <a:latin typeface="Arial Narrow" panose="020B0606020202030204" pitchFamily="34" charset="0"/>
                <a:ea typeface="+mn-ea"/>
                <a:cs typeface="+mn-cs"/>
              </a:rPr>
              <a:t>CARBON MONOXIDE</a:t>
            </a:r>
          </a:p>
        </p:txBody>
      </p:sp>
      <p:sp>
        <p:nvSpPr>
          <p:cNvPr id="34" name="WordArt 3"/>
          <p:cNvSpPr>
            <a:spLocks noChangeArrowheads="1" noChangeShapeType="1" noTextEdit="1"/>
          </p:cNvSpPr>
          <p:nvPr/>
        </p:nvSpPr>
        <p:spPr bwMode="auto">
          <a:xfrm>
            <a:off x="5128951" y="1772818"/>
            <a:ext cx="2033928" cy="373453"/>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6FEBA0"/>
                </a:solidFill>
                <a:effectLst/>
                <a:uLnTx/>
                <a:uFillTx/>
                <a:latin typeface="Arial Narrow" panose="020B0606020202030204" pitchFamily="34" charset="0"/>
                <a:ea typeface="+mn-ea"/>
                <a:cs typeface="+mn-cs"/>
              </a:rPr>
              <a:t>FORMALDEHYDE</a:t>
            </a:r>
          </a:p>
        </p:txBody>
      </p:sp>
      <p:sp>
        <p:nvSpPr>
          <p:cNvPr id="35" name="WordArt 3"/>
          <p:cNvSpPr>
            <a:spLocks noChangeArrowheads="1" noChangeShapeType="1" noTextEdit="1"/>
          </p:cNvSpPr>
          <p:nvPr/>
        </p:nvSpPr>
        <p:spPr bwMode="auto">
          <a:xfrm>
            <a:off x="8184233" y="1782176"/>
            <a:ext cx="1728193" cy="364094"/>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B6DF5E">
                    <a:lumMod val="75000"/>
                  </a:srgbClr>
                </a:solidFill>
                <a:effectLst/>
                <a:uLnTx/>
                <a:uFillTx/>
                <a:latin typeface="Arial Narrow" panose="020B0606020202030204" pitchFamily="34" charset="0"/>
                <a:ea typeface="+mn-ea"/>
                <a:cs typeface="+mn-cs"/>
              </a:rPr>
              <a:t>METHANE</a:t>
            </a:r>
          </a:p>
        </p:txBody>
      </p:sp>
      <p:sp>
        <p:nvSpPr>
          <p:cNvPr id="36" name="WordArt 3"/>
          <p:cNvSpPr>
            <a:spLocks noChangeArrowheads="1" noChangeShapeType="1" noTextEdit="1"/>
          </p:cNvSpPr>
          <p:nvPr/>
        </p:nvSpPr>
        <p:spPr bwMode="auto">
          <a:xfrm>
            <a:off x="2639617" y="368660"/>
            <a:ext cx="7012596" cy="360040"/>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b="1" i="0" u="none" strike="noStrike" kern="10" cap="none" spc="0" normalizeH="0" baseline="0" noProof="0" dirty="0">
                <a:ln>
                  <a:noFill/>
                </a:ln>
                <a:solidFill>
                  <a:srgbClr val="EF755F">
                    <a:lumMod val="60000"/>
                    <a:lumOff val="40000"/>
                  </a:srgbClr>
                </a:solidFill>
                <a:effectLst/>
                <a:uLnTx/>
                <a:uFillTx/>
                <a:latin typeface="Arial Narrow" panose="020B0606020202030204" pitchFamily="34" charset="0"/>
                <a:ea typeface="+mn-ea"/>
                <a:cs typeface="+mn-cs"/>
              </a:rPr>
              <a:t>WHERE ELSE </a:t>
            </a:r>
            <a:r>
              <a:rPr kumimoji="0" lang="en-CA" sz="3600" b="1" i="0" u="none" strike="noStrike" kern="10" cap="none" spc="0" normalizeH="0" baseline="0" noProof="0" dirty="0">
                <a:ln>
                  <a:noFill/>
                </a:ln>
                <a:solidFill>
                  <a:prstClr val="white"/>
                </a:solidFill>
                <a:effectLst/>
                <a:uLnTx/>
                <a:uFillTx/>
                <a:latin typeface="Arial Narrow" panose="020B0606020202030204" pitchFamily="34" charset="0"/>
                <a:ea typeface="+mn-ea"/>
                <a:cs typeface="+mn-cs"/>
              </a:rPr>
              <a:t>ARE THESE CHEMICALS FOUND?</a:t>
            </a:r>
          </a:p>
        </p:txBody>
      </p:sp>
      <p:pic>
        <p:nvPicPr>
          <p:cNvPr id="8" name="Picture 2" descr="Image result for car exhaust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901" y="2314124"/>
            <a:ext cx="2853812" cy="25781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ethane gas cows"/>
          <p:cNvPicPr>
            <a:picLocks noChangeAspect="1" noChangeArrowheads="1"/>
          </p:cNvPicPr>
          <p:nvPr/>
        </p:nvPicPr>
        <p:blipFill rotWithShape="1">
          <a:blip r:embed="rId4">
            <a:extLst>
              <a:ext uri="{28A0092B-C50C-407E-A947-70E740481C1C}">
                <a14:useLocalDpi xmlns:a14="http://schemas.microsoft.com/office/drawing/2010/main" val="0"/>
              </a:ext>
            </a:extLst>
          </a:blip>
          <a:srcRect l="25819"/>
          <a:stretch/>
        </p:blipFill>
        <p:spPr bwMode="auto">
          <a:xfrm>
            <a:off x="7536161" y="2314123"/>
            <a:ext cx="2826283" cy="2578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Image result for formaldehy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499" y="2314123"/>
            <a:ext cx="2078833" cy="34191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6"/>
          <p:cNvSpPr txBox="1">
            <a:spLocks/>
          </p:cNvSpPr>
          <p:nvPr/>
        </p:nvSpPr>
        <p:spPr>
          <a:xfrm>
            <a:off x="1891108" y="4984535"/>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 Exhaust</a:t>
            </a:r>
          </a:p>
        </p:txBody>
      </p:sp>
      <p:sp>
        <p:nvSpPr>
          <p:cNvPr id="11" name="Content Placeholder 6"/>
          <p:cNvSpPr txBox="1">
            <a:spLocks/>
          </p:cNvSpPr>
          <p:nvPr/>
        </p:nvSpPr>
        <p:spPr>
          <a:xfrm>
            <a:off x="7580623" y="4999748"/>
            <a:ext cx="2773573" cy="159760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Cow Farts!?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landfills and natural gas leaks)</a:t>
            </a:r>
          </a:p>
        </p:txBody>
      </p:sp>
      <p:sp>
        <p:nvSpPr>
          <p:cNvPr id="12" name="Content Placeholder 6"/>
          <p:cNvSpPr txBox="1">
            <a:spLocks/>
          </p:cNvSpPr>
          <p:nvPr/>
        </p:nvSpPr>
        <p:spPr>
          <a:xfrm>
            <a:off x="4799857" y="5791836"/>
            <a:ext cx="2773573" cy="373468"/>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Preservatives</a:t>
            </a:r>
          </a:p>
        </p:txBody>
      </p:sp>
    </p:spTree>
    <p:extLst>
      <p:ext uri="{BB962C8B-B14F-4D97-AF65-F5344CB8AC3E}">
        <p14:creationId xmlns:p14="http://schemas.microsoft.com/office/powerpoint/2010/main" val="38988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10" grpId="0"/>
      <p:bldP spid="11" grpId="0"/>
      <p:bldP spid="12"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4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Custom 8">
      <a:dk1>
        <a:sysClr val="windowText" lastClr="000000"/>
      </a:dk1>
      <a:lt1>
        <a:sysClr val="window" lastClr="FFFFFF"/>
      </a:lt1>
      <a:dk2>
        <a:srgbClr val="212121"/>
      </a:dk2>
      <a:lt2>
        <a:srgbClr val="636363"/>
      </a:lt2>
      <a:accent1>
        <a:srgbClr val="00A49C"/>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934CB4A63B0428B0AB56C0992FA83" ma:contentTypeVersion="2" ma:contentTypeDescription="Create a new document." ma:contentTypeScope="" ma:versionID="50856f04bdadd84e0b143a7bc329c04f">
  <xsd:schema xmlns:xsd="http://www.w3.org/2001/XMLSchema" xmlns:xs="http://www.w3.org/2001/XMLSchema" xmlns:p="http://schemas.microsoft.com/office/2006/metadata/properties" xmlns:ns1="http://schemas.microsoft.com/sharepoint/v3" xmlns:ns2="0f5e5e48-268d-48d8-a4a9-5e3b5c4b0477" targetNamespace="http://schemas.microsoft.com/office/2006/metadata/properties" ma:root="true" ma:fieldsID="b88f8733ef9c956c80f3e4e0c07875de" ns1:_="" ns2:_="">
    <xsd:import namespace="http://schemas.microsoft.com/sharepoint/v3"/>
    <xsd:import namespace="0f5e5e48-268d-48d8-a4a9-5e3b5c4b047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5e5e48-268d-48d8-a4a9-5e3b5c4b047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ED4840-1642-46C9-BA99-02AC42D68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5e5e48-268d-48d8-a4a9-5e3b5c4b04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360FD-49AA-44C9-8D38-31E9EBAD5112}">
  <ds:schemaRefs>
    <ds:schemaRef ds:uri="http://schemas.openxmlformats.org/package/2006/metadata/core-properties"/>
    <ds:schemaRef ds:uri="http://schemas.microsoft.com/office/2006/documentManagement/types"/>
    <ds:schemaRef ds:uri="http://purl.org/dc/elements/1.1/"/>
    <ds:schemaRef ds:uri="0f5e5e48-268d-48d8-a4a9-5e3b5c4b0477"/>
    <ds:schemaRef ds:uri="http://schemas.microsoft.com/office/infopath/2007/PartnerControls"/>
    <ds:schemaRef ds:uri="http://www.w3.org/XML/1998/namespace"/>
    <ds:schemaRef ds:uri="http://purl.org/dc/term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CE07A7B-240C-4456-AFCD-32042E3B8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8936</TotalTime>
  <Words>2992</Words>
  <Application>Microsoft Office PowerPoint</Application>
  <PresentationFormat>Widescreen</PresentationFormat>
  <Paragraphs>506</Paragraphs>
  <Slides>49</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Arial Narrow</vt:lpstr>
      <vt:lpstr>Calibri</vt:lpstr>
      <vt:lpstr>Calibri Light</vt:lpstr>
      <vt:lpstr>Century Gothic</vt:lpstr>
      <vt:lpstr>Comic Sans MS</vt:lpstr>
      <vt:lpstr>Wingdings 2</vt:lpstr>
      <vt:lpstr>Office Theme</vt:lpstr>
      <vt:lpstr>Quotable</vt:lpstr>
      <vt:lpstr>Vaping   Know The Risks</vt:lpstr>
      <vt:lpstr>Adapted with permission from Thunder Bay District Health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Flavours</vt:lpstr>
      <vt:lpstr>PowerPoint Presentation</vt:lpstr>
      <vt:lpstr>PowerPoint Presentation</vt:lpstr>
      <vt:lpstr>Packaging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Nicotine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Compare…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TBDHU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101</dc:title>
  <dc:creator>Jonathan Chien</dc:creator>
  <cp:lastModifiedBy>Jeanne Ellis</cp:lastModifiedBy>
  <cp:revision>252</cp:revision>
  <dcterms:created xsi:type="dcterms:W3CDTF">2019-02-01T14:14:17Z</dcterms:created>
  <dcterms:modified xsi:type="dcterms:W3CDTF">2019-12-02T20:17:50Z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0x0101009E0934CB4A63B0428B0AB56C0992FA83</vt:lpwstr>
  </property>
</Properties>
</file>