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4"/>
  </p:sldMasterIdLst>
  <p:notesMasterIdLst>
    <p:notesMasterId r:id="rId15"/>
  </p:notesMasterIdLst>
  <p:handoutMasterIdLst>
    <p:handoutMasterId r:id="rId16"/>
  </p:handoutMasterIdLst>
  <p:sldIdLst>
    <p:sldId id="256" r:id="rId5"/>
    <p:sldId id="340" r:id="rId6"/>
    <p:sldId id="341" r:id="rId7"/>
    <p:sldId id="335" r:id="rId8"/>
    <p:sldId id="336" r:id="rId9"/>
    <p:sldId id="337" r:id="rId10"/>
    <p:sldId id="338" r:id="rId11"/>
    <p:sldId id="339" r:id="rId12"/>
    <p:sldId id="343" r:id="rId13"/>
    <p:sldId id="273"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05E80B-9387-16A9-4D3C-3CC65C8A9D96}" name="madison.reschke@niagararegion.ca" initials="ma" userId="S::urn:spo:guest#madison.reschke@niagararegion.ca::" providerId="AD"/>
  <p188:author id="{AD2E10C9-D254-7380-F778-2A83DBF66011}" name="Kelley Elliott" initials="KE" userId="S::kelley.elliott@county-lambton.on.ca::3f675dbd-0705-41ef-83de-c7f9aeb068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51C"/>
    <a:srgbClr val="73A220"/>
    <a:srgbClr val="3463AF"/>
    <a:srgbClr val="FFFFFF"/>
    <a:srgbClr val="F8FCFE"/>
    <a:srgbClr val="EE7202"/>
    <a:srgbClr val="494948"/>
    <a:srgbClr val="385BA6"/>
    <a:srgbClr val="99A7D2"/>
    <a:srgbClr val="A9D7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75137" autoAdjust="0"/>
  </p:normalViewPr>
  <p:slideViewPr>
    <p:cSldViewPr snapToGrid="0">
      <p:cViewPr varScale="1">
        <p:scale>
          <a:sx n="80" d="100"/>
          <a:sy n="80" d="100"/>
        </p:scale>
        <p:origin x="864" y="12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69BEE-5C22-49A5-A892-F6E6A4002A1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494FB27-DC4B-4A29-B4F3-C665BDE47E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5647B97-F030-426D-A9D1-6B39B13C23ED}" type="datetimeFigureOut">
              <a:rPr lang="en-US" smtClean="0"/>
              <a:t>2/21/2025</a:t>
            </a:fld>
            <a:endParaRPr lang="en-US"/>
          </a:p>
        </p:txBody>
      </p:sp>
      <p:sp>
        <p:nvSpPr>
          <p:cNvPr id="4" name="Footer Placeholder 3">
            <a:extLst>
              <a:ext uri="{FF2B5EF4-FFF2-40B4-BE49-F238E27FC236}">
                <a16:creationId xmlns:a16="http://schemas.microsoft.com/office/drawing/2014/main" id="{34A06FDF-174B-49EE-AD51-C827118F0FE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B610B1-614F-48C3-8F2D-C50C182871E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2751AA-B992-41E5-A909-E1A2443E23F4}" type="slidenum">
              <a:rPr lang="en-US" smtClean="0"/>
              <a:t>‹#›</a:t>
            </a:fld>
            <a:endParaRPr lang="en-US"/>
          </a:p>
        </p:txBody>
      </p:sp>
    </p:spTree>
    <p:extLst>
      <p:ext uri="{BB962C8B-B14F-4D97-AF65-F5344CB8AC3E}">
        <p14:creationId xmlns:p14="http://schemas.microsoft.com/office/powerpoint/2010/main" val="1276169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AF24CBC-D461-4ECA-A489-D3A30E0FB795}" type="datetimeFigureOut">
              <a:rPr lang="en-US" smtClean="0"/>
              <a:t>2/21/2025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051351B-2C5D-457B-ABE5-B64DBC7BD410}" type="slidenum">
              <a:rPr lang="en-US" smtClean="0"/>
              <a:t>‹#›</a:t>
            </a:fld>
            <a:endParaRPr lang="en-US"/>
          </a:p>
        </p:txBody>
      </p:sp>
    </p:spTree>
    <p:extLst>
      <p:ext uri="{BB962C8B-B14F-4D97-AF65-F5344CB8AC3E}">
        <p14:creationId xmlns:p14="http://schemas.microsoft.com/office/powerpoint/2010/main" val="202700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SPEAKING NOTES:</a:t>
            </a:r>
          </a:p>
          <a:p>
            <a:r>
              <a:rPr lang="en-CA" dirty="0"/>
              <a:t>Welcome and thank you for your interest in PALS. Today I will provide an overview of the program to assist you in implementing the program. Please feel free to ask questions at any time.</a:t>
            </a:r>
          </a:p>
          <a:p>
            <a:endParaRPr lang="en-CA" dirty="0"/>
          </a:p>
          <a:p>
            <a:r>
              <a:rPr lang="en-CA" dirty="0"/>
              <a:t>NOTE TO TRAINER:</a:t>
            </a:r>
          </a:p>
          <a:p>
            <a:r>
              <a:rPr lang="en-CA" dirty="0"/>
              <a:t>The slides contains notes to assist in facilitation of the session. The notes contain lots of details, please use what works best for your audience. There is also reference to the facilitator handbook for additional information.</a:t>
            </a:r>
          </a:p>
        </p:txBody>
      </p:sp>
      <p:sp>
        <p:nvSpPr>
          <p:cNvPr id="4" name="Slide Number Placeholder 3"/>
          <p:cNvSpPr>
            <a:spLocks noGrp="1"/>
          </p:cNvSpPr>
          <p:nvPr>
            <p:ph type="sldNum" sz="quarter" idx="10"/>
          </p:nvPr>
        </p:nvSpPr>
        <p:spPr/>
        <p:txBody>
          <a:bodyPr/>
          <a:lstStyle/>
          <a:p>
            <a:fld id="{C051351B-2C5D-457B-ABE5-B64DBC7BD410}" type="slidenum">
              <a:rPr lang="en-US" smtClean="0"/>
              <a:t>1</a:t>
            </a:fld>
            <a:endParaRPr lang="en-US"/>
          </a:p>
        </p:txBody>
      </p:sp>
    </p:spTree>
    <p:extLst>
      <p:ext uri="{BB962C8B-B14F-4D97-AF65-F5344CB8AC3E}">
        <p14:creationId xmlns:p14="http://schemas.microsoft.com/office/powerpoint/2010/main" val="351904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PALS was originally developed by Peel Region Health in 2003 after a review of existing playground leadership programs and consultations with other health departments.</a:t>
            </a:r>
          </a:p>
          <a:p>
            <a:pPr algn="l"/>
            <a:endParaRPr lang="en-US" dirty="0"/>
          </a:p>
          <a:p>
            <a:pPr algn="l"/>
            <a:r>
              <a:rPr lang="en-US" dirty="0"/>
              <a:t>PALS was adapted from the Recess Recreation Leaders program by Deb Cockerton, </a:t>
            </a:r>
            <a:r>
              <a:rPr lang="en-US" dirty="0" err="1"/>
              <a:t>Behaviour</a:t>
            </a:r>
            <a:r>
              <a:rPr lang="en-US" dirty="0"/>
              <a:t> Therapist and Child and Youth Practitioner. All content has been reproduced with permission.</a:t>
            </a:r>
          </a:p>
          <a:p>
            <a:pPr algn="l"/>
            <a:endParaRPr lang="en-US" dirty="0"/>
          </a:p>
          <a:p>
            <a:pPr algn="l"/>
            <a:r>
              <a:rPr lang="en-US" dirty="0"/>
              <a:t>Since the program’s inception, many public health units in Ontario have adapted it for use in partnership with local school board partners. In 2023 a Provincial working group was formed to refresh the PALS program based on current public health evidence and standards for accessibility, equity, diversity and inclusion.</a:t>
            </a:r>
          </a:p>
          <a:p>
            <a:endParaRPr lang="en-US" dirty="0"/>
          </a:p>
        </p:txBody>
      </p:sp>
      <p:sp>
        <p:nvSpPr>
          <p:cNvPr id="4" name="Slide Number Placeholder 3"/>
          <p:cNvSpPr>
            <a:spLocks noGrp="1"/>
          </p:cNvSpPr>
          <p:nvPr>
            <p:ph type="sldNum" sz="quarter" idx="5"/>
          </p:nvPr>
        </p:nvSpPr>
        <p:spPr/>
        <p:txBody>
          <a:bodyPr/>
          <a:lstStyle/>
          <a:p>
            <a:fld id="{C051351B-2C5D-457B-ABE5-B64DBC7BD410}" type="slidenum">
              <a:rPr lang="en-US" smtClean="0"/>
              <a:t>2</a:t>
            </a:fld>
            <a:endParaRPr lang="en-US"/>
          </a:p>
        </p:txBody>
      </p:sp>
    </p:spTree>
    <p:extLst>
      <p:ext uri="{BB962C8B-B14F-4D97-AF65-F5344CB8AC3E}">
        <p14:creationId xmlns:p14="http://schemas.microsoft.com/office/powerpoint/2010/main" val="3931058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000" dirty="0"/>
              <a:t>PALS was originally developed by Peel Region Health in 2003 after a review of existing playground leadership programs and consultations with other health departments.</a:t>
            </a:r>
          </a:p>
          <a:p>
            <a:pPr algn="l"/>
            <a:endParaRPr lang="en-US" sz="1000" dirty="0"/>
          </a:p>
          <a:p>
            <a:pPr algn="l"/>
            <a:r>
              <a:rPr lang="en-US" sz="1000" dirty="0"/>
              <a:t>PALS was adapted from the Recess Recreation Leaders program by Deb Cockerton, </a:t>
            </a:r>
            <a:r>
              <a:rPr lang="en-US" sz="1000" dirty="0" err="1"/>
              <a:t>Behaviour</a:t>
            </a:r>
            <a:r>
              <a:rPr lang="en-US" sz="1000" dirty="0"/>
              <a:t> Therapist and Child and Youth Practitioner. All content has been reproduced with permission.</a:t>
            </a:r>
          </a:p>
          <a:p>
            <a:pPr algn="l"/>
            <a:endParaRPr lang="en-US" sz="1000" dirty="0"/>
          </a:p>
          <a:p>
            <a:pPr algn="l"/>
            <a:r>
              <a:rPr lang="en-US" sz="1000" dirty="0"/>
              <a:t>Since the program’s inception, many public health units in Ontario have adapted it for use in partnership with local school board partners. In 2023 a Provincial working group was formed to refresh the PALS program based on current public health evidence and standards for accessibility, equity, diversity and inclusion.</a:t>
            </a:r>
          </a:p>
          <a:p>
            <a:endParaRPr lang="en-US" sz="1000" dirty="0"/>
          </a:p>
        </p:txBody>
      </p:sp>
      <p:sp>
        <p:nvSpPr>
          <p:cNvPr id="4" name="Slide Number Placeholder 3"/>
          <p:cNvSpPr>
            <a:spLocks noGrp="1"/>
          </p:cNvSpPr>
          <p:nvPr>
            <p:ph type="sldNum" sz="quarter" idx="5"/>
          </p:nvPr>
        </p:nvSpPr>
        <p:spPr/>
        <p:txBody>
          <a:bodyPr/>
          <a:lstStyle/>
          <a:p>
            <a:fld id="{C051351B-2C5D-457B-ABE5-B64DBC7BD410}" type="slidenum">
              <a:rPr lang="en-US" smtClean="0"/>
              <a:t>3</a:t>
            </a:fld>
            <a:endParaRPr lang="en-US"/>
          </a:p>
        </p:txBody>
      </p:sp>
    </p:spTree>
    <p:extLst>
      <p:ext uri="{BB962C8B-B14F-4D97-AF65-F5344CB8AC3E}">
        <p14:creationId xmlns:p14="http://schemas.microsoft.com/office/powerpoint/2010/main" val="115367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31F20"/>
                </a:solidFill>
                <a:latin typeface="CIDFont+F3"/>
              </a:rPr>
              <a:t>Local public health agencies may customize with details about local  training supports available.</a:t>
            </a:r>
            <a:endParaRPr lang="en-US" dirty="0"/>
          </a:p>
          <a:p>
            <a:endParaRPr lang="en-US" dirty="0"/>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4</a:t>
            </a:fld>
            <a:endParaRPr lang="en-US"/>
          </a:p>
        </p:txBody>
      </p:sp>
    </p:spTree>
    <p:extLst>
      <p:ext uri="{BB962C8B-B14F-4D97-AF65-F5344CB8AC3E}">
        <p14:creationId xmlns:p14="http://schemas.microsoft.com/office/powerpoint/2010/main" val="84902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online copies of each resource OR insert image of each cover with a link to electronic version.</a:t>
            </a:r>
          </a:p>
          <a:p>
            <a:r>
              <a:rPr lang="en-US" dirty="0"/>
              <a:t>Identify any supplemental resources available from local HU (e.g., training presentations, certificates, equipment, etc.).</a:t>
            </a:r>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5</a:t>
            </a:fld>
            <a:endParaRPr lang="en-US"/>
          </a:p>
        </p:txBody>
      </p:sp>
    </p:spTree>
    <p:extLst>
      <p:ext uri="{BB962C8B-B14F-4D97-AF65-F5344CB8AC3E}">
        <p14:creationId xmlns:p14="http://schemas.microsoft.com/office/powerpoint/2010/main" val="799080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public health agency to identify if PALS equipment is available to support program implementation; varies by region.</a:t>
            </a:r>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6</a:t>
            </a:fld>
            <a:endParaRPr lang="en-US"/>
          </a:p>
        </p:txBody>
      </p:sp>
    </p:spTree>
    <p:extLst>
      <p:ext uri="{BB962C8B-B14F-4D97-AF65-F5344CB8AC3E}">
        <p14:creationId xmlns:p14="http://schemas.microsoft.com/office/powerpoint/2010/main" val="1740587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public health agency to identify if PALS equipment is available to support program implementation; varies by region.</a:t>
            </a:r>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7</a:t>
            </a:fld>
            <a:endParaRPr lang="en-US"/>
          </a:p>
        </p:txBody>
      </p:sp>
    </p:spTree>
    <p:extLst>
      <p:ext uri="{BB962C8B-B14F-4D97-AF65-F5344CB8AC3E}">
        <p14:creationId xmlns:p14="http://schemas.microsoft.com/office/powerpoint/2010/main" val="3733267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PHU Contact Details:</a:t>
            </a:r>
          </a:p>
          <a:p>
            <a:endParaRPr lang="en-US" dirty="0"/>
          </a:p>
        </p:txBody>
      </p:sp>
      <p:sp>
        <p:nvSpPr>
          <p:cNvPr id="4" name="Slide Number Placeholder 3"/>
          <p:cNvSpPr>
            <a:spLocks noGrp="1"/>
          </p:cNvSpPr>
          <p:nvPr>
            <p:ph type="sldNum" sz="quarter" idx="10"/>
          </p:nvPr>
        </p:nvSpPr>
        <p:spPr/>
        <p:txBody>
          <a:bodyPr/>
          <a:lstStyle/>
          <a:p>
            <a:fld id="{C051351B-2C5D-457B-ABE5-B64DBC7BD410}" type="slidenum">
              <a:rPr lang="en-US" smtClean="0"/>
              <a:t>10</a:t>
            </a:fld>
            <a:endParaRPr lang="en-US"/>
          </a:p>
        </p:txBody>
      </p:sp>
    </p:spTree>
    <p:extLst>
      <p:ext uri="{BB962C8B-B14F-4D97-AF65-F5344CB8AC3E}">
        <p14:creationId xmlns:p14="http://schemas.microsoft.com/office/powerpoint/2010/main" val="228645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436186-3F75-E1D2-252F-AADD07FA946B}"/>
              </a:ext>
              <a:ext uri="{C183D7F6-B498-43B3-948B-1728B52AA6E4}">
                <adec:decorative xmlns:adec="http://schemas.microsoft.com/office/drawing/2017/decorative" val="1"/>
              </a:ext>
            </a:extLst>
          </p:cNvPr>
          <p:cNvPicPr>
            <a:picLocks noChangeAspect="1"/>
          </p:cNvPicPr>
          <p:nvPr userDrawn="1"/>
        </p:nvPicPr>
        <p:blipFill rotWithShape="1">
          <a:blip r:embed="rId2"/>
          <a:srcRect l="3290" r="3486"/>
          <a:stretch/>
        </p:blipFill>
        <p:spPr>
          <a:xfrm>
            <a:off x="-6843" y="-232011"/>
            <a:ext cx="12198844" cy="7090011"/>
          </a:xfrm>
          <a:prstGeom prst="rect">
            <a:avLst/>
          </a:prstGeom>
        </p:spPr>
      </p:pic>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365759" y="2166364"/>
            <a:ext cx="11471565" cy="1739347"/>
          </a:xfrm>
        </p:spPr>
        <p:txBody>
          <a:bodyPr tIns="45720" bIns="45720" anchor="ctr">
            <a:normAutofit/>
          </a:bodyPr>
          <a:lstStyle>
            <a:lvl1pPr algn="ctr">
              <a:lnSpc>
                <a:spcPct val="80000"/>
              </a:lnSpc>
              <a:defRPr sz="6000" cap="none" spc="-150" baseline="0"/>
            </a:lvl1pPr>
          </a:lstStyle>
          <a:p>
            <a:r>
              <a:rPr lang="en-US" dirty="0"/>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461945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2C410-CA8E-4363-B2A5-C992C048EF26}"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302865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2C410-CA8E-4363-B2A5-C992C048EF26}"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1733644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B542C410-CA8E-4363-B2A5-C992C048EF26}" type="datetimeFigureOut">
              <a:rPr lang="en-US" smtClean="0"/>
              <a:t>2/21/2025</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1999329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ght side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626590" y="284176"/>
            <a:ext cx="6755642" cy="1508760"/>
          </a:xfrm>
        </p:spPr>
        <p:txBody>
          <a:bodyPr/>
          <a:lstStyle>
            <a:lvl1pPr>
              <a:defRPr b="1" cap="none">
                <a:solidFill>
                  <a:schemeClr val="bg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4626590" y="2011680"/>
            <a:ext cx="6755639" cy="4206240"/>
          </a:xfrm>
          <a:noFill/>
        </p:spPr>
        <p:txBody>
          <a:bodyPr/>
          <a:lstStyle>
            <a:lvl1pPr marL="231775" indent="-231775">
              <a:buClr>
                <a:schemeClr val="bg2"/>
              </a:buClr>
              <a:buFont typeface="Arial" panose="020B0604020202020204" pitchFamily="34" charset="0"/>
              <a:buChar char="•"/>
              <a:defRPr sz="2800">
                <a:solidFill>
                  <a:schemeClr val="bg1"/>
                </a:solidFill>
              </a:defRPr>
            </a:lvl1pPr>
            <a:lvl2pPr marL="457200" indent="-228600">
              <a:buClr>
                <a:schemeClr val="bg2"/>
              </a:buClr>
              <a:buFont typeface="Arial" panose="020B0604020202020204" pitchFamily="34" charset="0"/>
              <a:buChar char="•"/>
              <a:defRPr sz="2400">
                <a:solidFill>
                  <a:schemeClr val="bg1"/>
                </a:solidFill>
              </a:defRPr>
            </a:lvl2pPr>
            <a:lvl3pPr marL="693738" indent="-236538">
              <a:buClr>
                <a:schemeClr val="bg2"/>
              </a:buClr>
              <a:buFont typeface="Arial" panose="020B0604020202020204" pitchFamily="34" charset="0"/>
              <a:buChar char="•"/>
              <a:defRPr sz="1800">
                <a:solidFill>
                  <a:schemeClr val="bg1"/>
                </a:solidFill>
              </a:defRPr>
            </a:lvl3pPr>
            <a:lvl4pPr marL="914400" indent="-228600">
              <a:buClr>
                <a:schemeClr val="bg2"/>
              </a:buClr>
              <a:buFont typeface="Arial" panose="020B0604020202020204" pitchFamily="34" charset="0"/>
              <a:buChar char="•"/>
              <a:defRPr sz="1600">
                <a:solidFill>
                  <a:schemeClr val="bg1"/>
                </a:solidFill>
              </a:defRPr>
            </a:lvl4pPr>
            <a:lvl5pPr marL="1150938" indent="-236538">
              <a:buClr>
                <a:schemeClr val="bg2"/>
              </a:buClr>
              <a:buFont typeface="Arial" panose="020B0604020202020204" pitchFamily="34" charset="0"/>
              <a:buChar cha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a:p>
        </p:txBody>
      </p:sp>
      <p:cxnSp>
        <p:nvCxnSpPr>
          <p:cNvPr id="2" name="Straight Connector 1">
            <a:extLst>
              <a:ext uri="{FF2B5EF4-FFF2-40B4-BE49-F238E27FC236}">
                <a16:creationId xmlns:a16="http://schemas.microsoft.com/office/drawing/2014/main" id="{7A1C3ADD-E7F0-8060-2EC0-13679DE8C731}"/>
              </a:ext>
              <a:ext uri="{C183D7F6-B498-43B3-948B-1728B52AA6E4}">
                <adec:decorative xmlns:adec="http://schemas.microsoft.com/office/drawing/2017/decorative" val="1"/>
              </a:ext>
            </a:extLst>
          </p:cNvPr>
          <p:cNvCxnSpPr/>
          <p:nvPr userDrawn="1"/>
        </p:nvCxnSpPr>
        <p:spPr>
          <a:xfrm>
            <a:off x="4059935" y="1836869"/>
            <a:ext cx="0" cy="3184263"/>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97F8568-48D1-3411-9E1C-8D063C5A7CF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08087" y="2421312"/>
            <a:ext cx="3043852" cy="1489784"/>
          </a:xfrm>
          <a:prstGeom prst="rect">
            <a:avLst/>
          </a:prstGeom>
        </p:spPr>
      </p:pic>
    </p:spTree>
    <p:extLst>
      <p:ext uri="{BB962C8B-B14F-4D97-AF65-F5344CB8AC3E}">
        <p14:creationId xmlns:p14="http://schemas.microsoft.com/office/powerpoint/2010/main" val="147861772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8183" y="550718"/>
            <a:ext cx="9881754" cy="623455"/>
          </a:xfrm>
        </p:spPr>
        <p:txBody>
          <a:bodyPr/>
          <a:lstStyle>
            <a:lvl1pPr>
              <a:defRPr b="1">
                <a:solidFill>
                  <a:schemeClr val="bg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561109" y="1288473"/>
            <a:ext cx="11067700" cy="5134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a:p>
        </p:txBody>
      </p:sp>
      <p:pic>
        <p:nvPicPr>
          <p:cNvPr id="7" name="Content Placeholder 5">
            <a:extLst>
              <a:ext uri="{FF2B5EF4-FFF2-40B4-BE49-F238E27FC236}">
                <a16:creationId xmlns:a16="http://schemas.microsoft.com/office/drawing/2014/main" id="{2568D593-3D01-C92D-C0F7-44FA9709BFE7}"/>
              </a:ext>
            </a:extLst>
          </p:cNvPr>
          <p:cNvPicPr>
            <a:picLocks noChangeAspect="1"/>
          </p:cNvPicPr>
          <p:nvPr userDrawn="1"/>
        </p:nvPicPr>
        <p:blipFill>
          <a:blip r:embed="rId2"/>
          <a:srcRect/>
          <a:stretch/>
        </p:blipFill>
        <p:spPr>
          <a:xfrm>
            <a:off x="561109" y="388582"/>
            <a:ext cx="1391758" cy="681182"/>
          </a:xfrm>
          <a:prstGeom prst="rect">
            <a:avLst/>
          </a:prstGeom>
        </p:spPr>
      </p:pic>
    </p:spTree>
    <p:extLst>
      <p:ext uri="{BB962C8B-B14F-4D97-AF65-F5344CB8AC3E}">
        <p14:creationId xmlns:p14="http://schemas.microsoft.com/office/powerpoint/2010/main" val="4585717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6000">
              <a:srgbClr val="E1F4FD"/>
            </a:gs>
            <a:gs pos="20000">
              <a:schemeClr val="bg1"/>
            </a:gs>
            <a:gs pos="87000">
              <a:schemeClr val="bg1"/>
            </a:gs>
            <a:gs pos="100000">
              <a:srgbClr val="C8E6CC"/>
            </a:gs>
          </a:gsLst>
          <a:lin ang="5400000" scaled="1"/>
          <a:tileRect/>
        </a:gradFill>
        <a:effectLst/>
      </p:bgPr>
    </p:bg>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833191" y="2208879"/>
            <a:ext cx="10515600" cy="1676400"/>
          </a:xfrm>
        </p:spPr>
        <p:txBody>
          <a:bodyPr anchor="ctr">
            <a:noAutofit/>
          </a:bodyPr>
          <a:lstStyle>
            <a:lvl1pPr algn="ctr">
              <a:lnSpc>
                <a:spcPct val="80000"/>
              </a:lnSpc>
              <a:defRPr sz="6000" b="0" cap="none" spc="-15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B542C410-CA8E-4363-B2A5-C992C048EF26}" type="datetimeFigureOut">
              <a:rPr lang="en-US" smtClean="0"/>
              <a:pPr/>
              <a:t>2/21/2025</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79CAC6-A72B-4EF8-B465-34FA47827E7F}" type="slidenum">
              <a:rPr lang="en-US" smtClean="0"/>
              <a:pPr/>
              <a:t>‹#›</a:t>
            </a:fld>
            <a:endParaRPr lang="en-US" dirty="0"/>
          </a:p>
        </p:txBody>
      </p:sp>
    </p:spTree>
    <p:extLst>
      <p:ext uri="{BB962C8B-B14F-4D97-AF65-F5344CB8AC3E}">
        <p14:creationId xmlns:p14="http://schemas.microsoft.com/office/powerpoint/2010/main" val="26396121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42C410-CA8E-4363-B2A5-C992C048EF26}"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123295686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42C410-CA8E-4363-B2A5-C992C048EF26}" type="datetimeFigureOut">
              <a:rPr lang="en-US" smtClean="0"/>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310282819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42C410-CA8E-4363-B2A5-C992C048EF26}" type="datetimeFigureOut">
              <a:rPr lang="en-US" smtClean="0"/>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163954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2C410-CA8E-4363-B2A5-C992C048EF26}" type="datetimeFigureOut">
              <a:rPr lang="en-US" smtClean="0"/>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2485750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2C410-CA8E-4363-B2A5-C992C048EF26}"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245815829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rgbClr val="E1F4FD"/>
            </a:gs>
            <a:gs pos="20000">
              <a:schemeClr val="tx1"/>
            </a:gs>
            <a:gs pos="87000">
              <a:schemeClr val="tx1"/>
            </a:gs>
            <a:gs pos="100000">
              <a:srgbClr val="C8E6CC"/>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bg1"/>
                </a:solidFill>
              </a:defRPr>
            </a:lvl1pPr>
          </a:lstStyle>
          <a:p>
            <a:fld id="{B542C410-CA8E-4363-B2A5-C992C048EF26}" type="datetimeFigureOut">
              <a:rPr lang="en-US" smtClean="0"/>
              <a:pPr/>
              <a:t>2/21/2025</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bg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bg1"/>
                </a:solidFill>
              </a:defRPr>
            </a:lvl1pPr>
          </a:lstStyle>
          <a:p>
            <a:fld id="{0079CAC6-A72B-4EF8-B465-34FA47827E7F}" type="slidenum">
              <a:rPr lang="en-US" smtClean="0"/>
              <a:pPr/>
              <a:t>‹#›</a:t>
            </a:fld>
            <a:endParaRPr lang="en-US"/>
          </a:p>
        </p:txBody>
      </p:sp>
    </p:spTree>
    <p:extLst>
      <p:ext uri="{BB962C8B-B14F-4D97-AF65-F5344CB8AC3E}">
        <p14:creationId xmlns:p14="http://schemas.microsoft.com/office/powerpoint/2010/main" val="1650551278"/>
      </p:ext>
    </p:extLst>
  </p:cSld>
  <p:clrMap bg1="dk1" tx1="lt1" bg2="dk2" tx2="lt2" accent1="accent1" accent2="accent2" accent3="accent3" accent4="accent4" accent5="accent5" accent6="accent6" hlink="hlink" folHlink="folHlink"/>
  <p:sldLayoutIdLst>
    <p:sldLayoutId id="2147483727" r:id="rId1"/>
    <p:sldLayoutId id="2147483738"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85000"/>
        </a:lnSpc>
        <a:spcBef>
          <a:spcPct val="0"/>
        </a:spcBef>
        <a:buNone/>
        <a:defRPr sz="4000" kern="1200" cap="none"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bg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bg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bg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bg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bg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emf"/><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0445FC31-CB83-43AC-8F87-224DD2AC7FC7}"/>
              </a:ext>
            </a:extLst>
          </p:cNvPr>
          <p:cNvSpPr>
            <a:spLocks noGrp="1"/>
          </p:cNvSpPr>
          <p:nvPr>
            <p:ph type="ctrTitle"/>
          </p:nvPr>
        </p:nvSpPr>
        <p:spPr>
          <a:xfrm>
            <a:off x="247772" y="-20403"/>
            <a:ext cx="11471565" cy="1739347"/>
          </a:xfrm>
        </p:spPr>
        <p:txBody>
          <a:bodyPr/>
          <a:lstStyle/>
          <a:p>
            <a:r>
              <a:rPr lang="en-US" dirty="0"/>
              <a:t>Slide 1</a:t>
            </a:r>
          </a:p>
        </p:txBody>
      </p:sp>
      <p:sp>
        <p:nvSpPr>
          <p:cNvPr id="6" name="Subtitle 2">
            <a:extLst>
              <a:ext uri="{FF2B5EF4-FFF2-40B4-BE49-F238E27FC236}">
                <a16:creationId xmlns:a16="http://schemas.microsoft.com/office/drawing/2014/main" id="{267178F0-E0C8-10D7-8504-82862ECAFB9F}"/>
              </a:ext>
            </a:extLst>
          </p:cNvPr>
          <p:cNvSpPr txBox="1">
            <a:spLocks/>
          </p:cNvSpPr>
          <p:nvPr/>
        </p:nvSpPr>
        <p:spPr>
          <a:xfrm>
            <a:off x="4953697" y="39043"/>
            <a:ext cx="2538921" cy="661293"/>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r>
              <a:rPr lang="en-US" sz="4000" b="1" dirty="0">
                <a:solidFill>
                  <a:schemeClr val="bg2"/>
                </a:solidFill>
                <a:latin typeface="Segoe UI" panose="020B0502040204020203" pitchFamily="34" charset="0"/>
                <a:cs typeface="Segoe UI" panose="020B0502040204020203" pitchFamily="34" charset="0"/>
              </a:rPr>
              <a:t>LPHAs can add their own logo</a:t>
            </a:r>
            <a:endParaRPr lang="en-US" sz="3200" b="1" dirty="0">
              <a:solidFill>
                <a:schemeClr val="bg2"/>
              </a:solidFill>
              <a:latin typeface="Segoe UI" panose="020B0502040204020203" pitchFamily="34" charset="0"/>
              <a:cs typeface="Segoe UI" panose="020B0502040204020203" pitchFamily="34" charset="0"/>
            </a:endParaRPr>
          </a:p>
        </p:txBody>
      </p:sp>
      <p:pic>
        <p:nvPicPr>
          <p:cNvPr id="8" name="Picture 7" descr="Logo for the PALS Playground Activity Leaders in Schools, There's always room for one more!">
            <a:extLst>
              <a:ext uri="{FF2B5EF4-FFF2-40B4-BE49-F238E27FC236}">
                <a16:creationId xmlns:a16="http://schemas.microsoft.com/office/drawing/2014/main" id="{D473C926-FF94-53CD-49F8-A10815AA39C8}"/>
              </a:ext>
            </a:extLst>
          </p:cNvPr>
          <p:cNvPicPr>
            <a:picLocks noChangeAspect="1"/>
          </p:cNvPicPr>
          <p:nvPr/>
        </p:nvPicPr>
        <p:blipFill>
          <a:blip r:embed="rId3"/>
          <a:stretch>
            <a:fillRect/>
          </a:stretch>
        </p:blipFill>
        <p:spPr>
          <a:xfrm>
            <a:off x="2494457" y="799844"/>
            <a:ext cx="7203086" cy="3634994"/>
          </a:xfrm>
          <a:prstGeom prst="rect">
            <a:avLst/>
          </a:prstGeom>
        </p:spPr>
      </p:pic>
      <p:sp>
        <p:nvSpPr>
          <p:cNvPr id="4" name="Rectangle 3">
            <a:extLst>
              <a:ext uri="{FF2B5EF4-FFF2-40B4-BE49-F238E27FC236}">
                <a16:creationId xmlns:a16="http://schemas.microsoft.com/office/drawing/2014/main" id="{FE3FDA4F-242B-E528-E302-ACF2F6B77A79}"/>
              </a:ext>
              <a:ext uri="{C183D7F6-B498-43B3-948B-1728B52AA6E4}">
                <adec:decorative xmlns:adec="http://schemas.microsoft.com/office/drawing/2017/decorative" val="1"/>
              </a:ext>
            </a:extLst>
          </p:cNvPr>
          <p:cNvSpPr/>
          <p:nvPr/>
        </p:nvSpPr>
        <p:spPr>
          <a:xfrm>
            <a:off x="0" y="4856480"/>
            <a:ext cx="12192000" cy="661293"/>
          </a:xfrm>
          <a:prstGeom prst="rect">
            <a:avLst/>
          </a:prstGeom>
          <a:solidFill>
            <a:srgbClr val="FDC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reeform: Shape 11">
            <a:extLst>
              <a:ext uri="{FF2B5EF4-FFF2-40B4-BE49-F238E27FC236}">
                <a16:creationId xmlns:a16="http://schemas.microsoft.com/office/drawing/2014/main" id="{FFAFAE3D-8AC9-A383-BA58-62E1BC234046}"/>
              </a:ext>
              <a:ext uri="{C183D7F6-B498-43B3-948B-1728B52AA6E4}">
                <adec:decorative xmlns:adec="http://schemas.microsoft.com/office/drawing/2017/decorative" val="1"/>
              </a:ext>
            </a:extLst>
          </p:cNvPr>
          <p:cNvSpPr/>
          <p:nvPr/>
        </p:nvSpPr>
        <p:spPr>
          <a:xfrm>
            <a:off x="2494457" y="4856480"/>
            <a:ext cx="7203086" cy="661293"/>
          </a:xfrm>
          <a:custGeom>
            <a:avLst/>
            <a:gdLst>
              <a:gd name="connsiteX0" fmla="*/ 592927 w 7437120"/>
              <a:gd name="connsiteY0" fmla="*/ 0 h 1185854"/>
              <a:gd name="connsiteX1" fmla="*/ 6844193 w 7437120"/>
              <a:gd name="connsiteY1" fmla="*/ 0 h 1185854"/>
              <a:gd name="connsiteX2" fmla="*/ 7425074 w 7437120"/>
              <a:gd name="connsiteY2" fmla="*/ 473432 h 1185854"/>
              <a:gd name="connsiteX3" fmla="*/ 7435074 w 7437120"/>
              <a:gd name="connsiteY3" fmla="*/ 572633 h 1185854"/>
              <a:gd name="connsiteX4" fmla="*/ 7437120 w 7437120"/>
              <a:gd name="connsiteY4" fmla="*/ 582766 h 1185854"/>
              <a:gd name="connsiteX5" fmla="*/ 7437120 w 7437120"/>
              <a:gd name="connsiteY5" fmla="*/ 592927 h 1185854"/>
              <a:gd name="connsiteX6" fmla="*/ 7437120 w 7437120"/>
              <a:gd name="connsiteY6" fmla="*/ 785968 h 1185854"/>
              <a:gd name="connsiteX7" fmla="*/ 7037234 w 7437120"/>
              <a:gd name="connsiteY7" fmla="*/ 1185854 h 1185854"/>
              <a:gd name="connsiteX8" fmla="*/ 6844193 w 7437120"/>
              <a:gd name="connsiteY8" fmla="*/ 1185854 h 1185854"/>
              <a:gd name="connsiteX9" fmla="*/ 592927 w 7437120"/>
              <a:gd name="connsiteY9" fmla="*/ 1185854 h 1185854"/>
              <a:gd name="connsiteX10" fmla="*/ 399886 w 7437120"/>
              <a:gd name="connsiteY10" fmla="*/ 1185854 h 1185854"/>
              <a:gd name="connsiteX11" fmla="*/ 0 w 7437120"/>
              <a:gd name="connsiteY11" fmla="*/ 785968 h 1185854"/>
              <a:gd name="connsiteX12" fmla="*/ 0 w 7437120"/>
              <a:gd name="connsiteY12" fmla="*/ 592927 h 1185854"/>
              <a:gd name="connsiteX13" fmla="*/ 0 w 7437120"/>
              <a:gd name="connsiteY13" fmla="*/ 582766 h 1185854"/>
              <a:gd name="connsiteX14" fmla="*/ 2046 w 7437120"/>
              <a:gd name="connsiteY14" fmla="*/ 572633 h 1185854"/>
              <a:gd name="connsiteX15" fmla="*/ 12046 w 7437120"/>
              <a:gd name="connsiteY15" fmla="*/ 473432 h 1185854"/>
              <a:gd name="connsiteX16" fmla="*/ 592927 w 7437120"/>
              <a:gd name="connsiteY16" fmla="*/ 0 h 118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37120" h="1185854">
                <a:moveTo>
                  <a:pt x="592927" y="0"/>
                </a:moveTo>
                <a:lnTo>
                  <a:pt x="6844193" y="0"/>
                </a:lnTo>
                <a:cubicBezTo>
                  <a:pt x="7130725" y="0"/>
                  <a:pt x="7369786" y="203245"/>
                  <a:pt x="7425074" y="473432"/>
                </a:cubicBezTo>
                <a:lnTo>
                  <a:pt x="7435074" y="572633"/>
                </a:lnTo>
                <a:lnTo>
                  <a:pt x="7437120" y="582766"/>
                </a:lnTo>
                <a:lnTo>
                  <a:pt x="7437120" y="592927"/>
                </a:lnTo>
                <a:lnTo>
                  <a:pt x="7437120" y="785968"/>
                </a:lnTo>
                <a:cubicBezTo>
                  <a:pt x="7437120" y="1006819"/>
                  <a:pt x="7258085" y="1185854"/>
                  <a:pt x="7037234" y="1185854"/>
                </a:cubicBezTo>
                <a:lnTo>
                  <a:pt x="6844193" y="1185854"/>
                </a:lnTo>
                <a:lnTo>
                  <a:pt x="592927" y="1185854"/>
                </a:lnTo>
                <a:lnTo>
                  <a:pt x="399886" y="1185854"/>
                </a:lnTo>
                <a:cubicBezTo>
                  <a:pt x="179035" y="1185854"/>
                  <a:pt x="0" y="1006819"/>
                  <a:pt x="0" y="785968"/>
                </a:cubicBezTo>
                <a:lnTo>
                  <a:pt x="0" y="592927"/>
                </a:lnTo>
                <a:lnTo>
                  <a:pt x="0" y="582766"/>
                </a:lnTo>
                <a:lnTo>
                  <a:pt x="2046" y="572633"/>
                </a:lnTo>
                <a:lnTo>
                  <a:pt x="12046" y="473432"/>
                </a:lnTo>
                <a:cubicBezTo>
                  <a:pt x="67334" y="203245"/>
                  <a:pt x="306395" y="0"/>
                  <a:pt x="592927" y="0"/>
                </a:cubicBezTo>
                <a:close/>
              </a:path>
            </a:pathLst>
          </a:custGeom>
          <a:solidFill>
            <a:srgbClr val="49494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3" name="Subtitle 2">
            <a:extLst>
              <a:ext uri="{FF2B5EF4-FFF2-40B4-BE49-F238E27FC236}">
                <a16:creationId xmlns:a16="http://schemas.microsoft.com/office/drawing/2014/main" id="{7FA39F28-2260-23BC-5D9D-66C5CFE2AADD}"/>
              </a:ext>
            </a:extLst>
          </p:cNvPr>
          <p:cNvSpPr txBox="1">
            <a:spLocks/>
          </p:cNvSpPr>
          <p:nvPr/>
        </p:nvSpPr>
        <p:spPr>
          <a:xfrm>
            <a:off x="1886445" y="4874411"/>
            <a:ext cx="8673427" cy="5088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r>
              <a:rPr lang="en-US" sz="4000" b="1" dirty="0">
                <a:latin typeface="+mj-lt"/>
                <a:cs typeface="Segoe UI" panose="020B0502040204020203" pitchFamily="34" charset="0"/>
              </a:rPr>
              <a:t>Program overview</a:t>
            </a:r>
          </a:p>
        </p:txBody>
      </p:sp>
      <p:sp>
        <p:nvSpPr>
          <p:cNvPr id="13" name="Subtitle 2">
            <a:extLst>
              <a:ext uri="{FF2B5EF4-FFF2-40B4-BE49-F238E27FC236}">
                <a16:creationId xmlns:a16="http://schemas.microsoft.com/office/drawing/2014/main" id="{CF9B3BEE-29A8-25DD-5BA1-15CDA1FB9A54}"/>
              </a:ext>
            </a:extLst>
          </p:cNvPr>
          <p:cNvSpPr txBox="1">
            <a:spLocks/>
          </p:cNvSpPr>
          <p:nvPr/>
        </p:nvSpPr>
        <p:spPr>
          <a:xfrm>
            <a:off x="814261" y="5574656"/>
            <a:ext cx="4452238" cy="5740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pPr algn="l">
              <a:lnSpc>
                <a:spcPct val="100000"/>
              </a:lnSpc>
              <a:spcBef>
                <a:spcPts val="0"/>
              </a:spcBef>
              <a:spcAft>
                <a:spcPts val="0"/>
              </a:spcAft>
            </a:pPr>
            <a:r>
              <a:rPr lang="en-US" sz="3100" b="1" dirty="0">
                <a:solidFill>
                  <a:srgbClr val="494948"/>
                </a:solidFill>
                <a:latin typeface="+mj-lt"/>
                <a:cs typeface="Segoe UI" panose="020B0502040204020203" pitchFamily="34" charset="0"/>
              </a:rPr>
              <a:t>Date</a:t>
            </a:r>
          </a:p>
        </p:txBody>
      </p:sp>
      <p:sp>
        <p:nvSpPr>
          <p:cNvPr id="9" name="Subtitle 2">
            <a:extLst>
              <a:ext uri="{FF2B5EF4-FFF2-40B4-BE49-F238E27FC236}">
                <a16:creationId xmlns:a16="http://schemas.microsoft.com/office/drawing/2014/main" id="{776400BF-E0D1-4270-9498-8B984A246F64}"/>
              </a:ext>
            </a:extLst>
          </p:cNvPr>
          <p:cNvSpPr txBox="1">
            <a:spLocks/>
          </p:cNvSpPr>
          <p:nvPr/>
        </p:nvSpPr>
        <p:spPr>
          <a:xfrm>
            <a:off x="5974080" y="5574656"/>
            <a:ext cx="5403659" cy="4835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pPr algn="r">
              <a:lnSpc>
                <a:spcPct val="100000"/>
              </a:lnSpc>
              <a:spcBef>
                <a:spcPts val="0"/>
              </a:spcBef>
              <a:spcAft>
                <a:spcPts val="0"/>
              </a:spcAft>
            </a:pPr>
            <a:r>
              <a:rPr lang="en-US" sz="3100" b="1" dirty="0">
                <a:solidFill>
                  <a:srgbClr val="494948"/>
                </a:solidFill>
                <a:latin typeface="+mj-lt"/>
                <a:cs typeface="Segoe UI" panose="020B0502040204020203" pitchFamily="34" charset="0"/>
              </a:rPr>
              <a:t>Presenter</a:t>
            </a:r>
          </a:p>
        </p:txBody>
      </p:sp>
    </p:spTree>
    <p:extLst>
      <p:ext uri="{BB962C8B-B14F-4D97-AF65-F5344CB8AC3E}">
        <p14:creationId xmlns:p14="http://schemas.microsoft.com/office/powerpoint/2010/main" val="208489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45FC31-CB83-43AC-8F87-224DD2AC7FC7}"/>
              </a:ext>
              <a:ext uri="{C183D7F6-B498-43B3-948B-1728B52AA6E4}">
                <adec:decorative xmlns:adec="http://schemas.microsoft.com/office/drawing/2017/decorative" val="1"/>
              </a:ext>
            </a:extLst>
          </p:cNvPr>
          <p:cNvSpPr>
            <a:spLocks/>
          </p:cNvSpPr>
          <p:nvPr/>
        </p:nvSpPr>
        <p:spPr>
          <a:xfrm>
            <a:off x="247772" y="-20403"/>
            <a:ext cx="11471565" cy="17393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0" i="0" u="none" strike="noStrike" kern="1200" cap="none" spc="-150" normalizeH="0" baseline="0" noProof="0">
                <a:ln>
                  <a:noFill/>
                </a:ln>
                <a:solidFill>
                  <a:schemeClr val="bg2"/>
                </a:solidFill>
                <a:effectLst/>
                <a:uLnTx/>
                <a:uFillTx/>
                <a:latin typeface="+mj-lt"/>
                <a:ea typeface="+mj-ea"/>
                <a:cs typeface="+mj-cs"/>
              </a:rPr>
              <a:t> </a:t>
            </a:r>
            <a:endParaRPr kumimoji="0" lang="en-US" sz="6000" b="0" i="0" u="none" strike="noStrike" kern="1200" cap="none" spc="-150" normalizeH="0" baseline="0" noProof="0" dirty="0">
              <a:ln>
                <a:noFill/>
              </a:ln>
              <a:solidFill>
                <a:schemeClr val="bg2"/>
              </a:solidFill>
              <a:effectLst/>
              <a:uLnTx/>
              <a:uFillTx/>
              <a:latin typeface="+mj-lt"/>
              <a:ea typeface="+mj-ea"/>
              <a:cs typeface="+mj-cs"/>
            </a:endParaRPr>
          </a:p>
        </p:txBody>
      </p:sp>
      <p:sp>
        <p:nvSpPr>
          <p:cNvPr id="6" name="Subtitle 2">
            <a:extLst>
              <a:ext uri="{FF2B5EF4-FFF2-40B4-BE49-F238E27FC236}">
                <a16:creationId xmlns:a16="http://schemas.microsoft.com/office/drawing/2014/main" id="{F2BDE4D3-E079-C87E-50AD-7E65D2D95060}"/>
              </a:ext>
            </a:extLst>
          </p:cNvPr>
          <p:cNvSpPr txBox="1">
            <a:spLocks noGrp="1"/>
          </p:cNvSpPr>
          <p:nvPr>
            <p:ph type="title" idx="4294967295"/>
          </p:nvPr>
        </p:nvSpPr>
        <p:spPr>
          <a:xfrm>
            <a:off x="4075633" y="301067"/>
            <a:ext cx="4040735" cy="10964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chemeClr val="tx1"/>
              </a:buClr>
              <a:buSzTx/>
              <a:buFont typeface="Wingdings" pitchFamily="2" charset="2"/>
              <a:buNone/>
              <a:tabLst/>
              <a:defRPr/>
            </a:pPr>
            <a:r>
              <a:rPr kumimoji="0" lang="en-US" sz="40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LPHAs can add their own logo</a:t>
            </a:r>
            <a:endParaRPr kumimoji="0" lang="en-US" sz="32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p:txBody>
      </p:sp>
      <p:pic>
        <p:nvPicPr>
          <p:cNvPr id="7" name="Picture 6" descr="Logo for the PALS Playground Activity Leaders in Schools, There's always room for one more!">
            <a:extLst>
              <a:ext uri="{FF2B5EF4-FFF2-40B4-BE49-F238E27FC236}">
                <a16:creationId xmlns:a16="http://schemas.microsoft.com/office/drawing/2014/main" id="{05421757-8BE3-A7B6-4C7E-7F8BBB574840}"/>
              </a:ext>
            </a:extLst>
          </p:cNvPr>
          <p:cNvPicPr>
            <a:picLocks noChangeAspect="1"/>
          </p:cNvPicPr>
          <p:nvPr/>
        </p:nvPicPr>
        <p:blipFill>
          <a:blip r:embed="rId3"/>
          <a:stretch>
            <a:fillRect/>
          </a:stretch>
        </p:blipFill>
        <p:spPr>
          <a:xfrm>
            <a:off x="1575154" y="1500291"/>
            <a:ext cx="8737229" cy="4409190"/>
          </a:xfrm>
          <a:prstGeom prst="rect">
            <a:avLst/>
          </a:prstGeom>
        </p:spPr>
      </p:pic>
    </p:spTree>
    <p:extLst>
      <p:ext uri="{BB962C8B-B14F-4D97-AF65-F5344CB8AC3E}">
        <p14:creationId xmlns:p14="http://schemas.microsoft.com/office/powerpoint/2010/main" val="3079516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9DD08854-1CF1-DBC0-A893-ECED049A7813}"/>
              </a:ext>
              <a:ext uri="{C183D7F6-B498-43B3-948B-1728B52AA6E4}">
                <adec:decorative xmlns:adec="http://schemas.microsoft.com/office/drawing/2017/decorative" val="1"/>
              </a:ext>
            </a:extLst>
          </p:cNvPr>
          <p:cNvSpPr/>
          <p:nvPr/>
        </p:nvSpPr>
        <p:spPr>
          <a:xfrm>
            <a:off x="4221479" y="1846280"/>
            <a:ext cx="7040881" cy="1310641"/>
          </a:xfrm>
          <a:prstGeom prst="roundRect">
            <a:avLst>
              <a:gd name="adj" fmla="val 12074"/>
            </a:avLst>
          </a:prstGeom>
          <a:solidFill>
            <a:srgbClr val="FFFFFF"/>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Rounded Corners 12">
            <a:extLst>
              <a:ext uri="{FF2B5EF4-FFF2-40B4-BE49-F238E27FC236}">
                <a16:creationId xmlns:a16="http://schemas.microsoft.com/office/drawing/2014/main" id="{68BAF741-5C6B-8163-023B-29A0AE4A6CD2}"/>
              </a:ext>
              <a:ext uri="{C183D7F6-B498-43B3-948B-1728B52AA6E4}">
                <adec:decorative xmlns:adec="http://schemas.microsoft.com/office/drawing/2017/decorative" val="1"/>
              </a:ext>
            </a:extLst>
          </p:cNvPr>
          <p:cNvSpPr/>
          <p:nvPr/>
        </p:nvSpPr>
        <p:spPr>
          <a:xfrm>
            <a:off x="4221479" y="3328369"/>
            <a:ext cx="7040881" cy="1539237"/>
          </a:xfrm>
          <a:prstGeom prst="roundRect">
            <a:avLst>
              <a:gd name="adj" fmla="val 8586"/>
            </a:avLst>
          </a:prstGeom>
          <a:solidFill>
            <a:srgbClr val="FFFFFF"/>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Rounded Corners 13">
            <a:extLst>
              <a:ext uri="{FF2B5EF4-FFF2-40B4-BE49-F238E27FC236}">
                <a16:creationId xmlns:a16="http://schemas.microsoft.com/office/drawing/2014/main" id="{7D4FBD70-5E1D-D82F-8AE0-0A343C65C380}"/>
              </a:ext>
              <a:ext uri="{C183D7F6-B498-43B3-948B-1728B52AA6E4}">
                <adec:decorative xmlns:adec="http://schemas.microsoft.com/office/drawing/2017/decorative" val="1"/>
              </a:ext>
            </a:extLst>
          </p:cNvPr>
          <p:cNvSpPr/>
          <p:nvPr/>
        </p:nvSpPr>
        <p:spPr>
          <a:xfrm>
            <a:off x="4221478" y="5020006"/>
            <a:ext cx="7040881" cy="974412"/>
          </a:xfrm>
          <a:prstGeom prst="roundRect">
            <a:avLst>
              <a:gd name="adj" fmla="val 16406"/>
            </a:avLst>
          </a:prstGeom>
          <a:solidFill>
            <a:srgbClr val="FFFFFF"/>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7FA32FBB-C240-0984-DAF6-1CB43673066B}"/>
              </a:ext>
            </a:extLst>
          </p:cNvPr>
          <p:cNvSpPr>
            <a:spLocks noGrp="1"/>
          </p:cNvSpPr>
          <p:nvPr>
            <p:ph type="title"/>
          </p:nvPr>
        </p:nvSpPr>
        <p:spPr>
          <a:xfrm>
            <a:off x="4221478" y="284176"/>
            <a:ext cx="6487553" cy="1508760"/>
          </a:xfrm>
        </p:spPr>
        <p:txBody>
          <a:bodyPr/>
          <a:lstStyle/>
          <a:p>
            <a:r>
              <a:rPr lang="en-US" dirty="0"/>
              <a:t>Playground Activity Leaders in Schools</a:t>
            </a:r>
            <a:endParaRPr lang="en-CA" dirty="0"/>
          </a:p>
        </p:txBody>
      </p:sp>
      <p:sp>
        <p:nvSpPr>
          <p:cNvPr id="3" name="Content Placeholder 2">
            <a:extLst>
              <a:ext uri="{FF2B5EF4-FFF2-40B4-BE49-F238E27FC236}">
                <a16:creationId xmlns:a16="http://schemas.microsoft.com/office/drawing/2014/main" id="{6FEE68F5-13F5-9A72-93F6-19E6C2F24580}"/>
              </a:ext>
            </a:extLst>
          </p:cNvPr>
          <p:cNvSpPr>
            <a:spLocks noGrp="1"/>
          </p:cNvSpPr>
          <p:nvPr>
            <p:ph sz="half" idx="1"/>
          </p:nvPr>
        </p:nvSpPr>
        <p:spPr>
          <a:xfrm>
            <a:off x="5760720" y="2097736"/>
            <a:ext cx="5621509" cy="4020431"/>
          </a:xfrm>
        </p:spPr>
        <p:txBody>
          <a:bodyPr>
            <a:normAutofit/>
          </a:bodyPr>
          <a:lstStyle/>
          <a:p>
            <a:pPr marL="0" indent="0">
              <a:spcBef>
                <a:spcPts val="4800"/>
              </a:spcBef>
              <a:buNone/>
            </a:pPr>
            <a:r>
              <a:rPr lang="en-US" sz="2800" dirty="0"/>
              <a:t>Peer-based leadership program for elementary schools.</a:t>
            </a:r>
          </a:p>
          <a:p>
            <a:pPr marL="0" indent="0">
              <a:spcBef>
                <a:spcPts val="4800"/>
              </a:spcBef>
              <a:buNone/>
            </a:pPr>
            <a:r>
              <a:rPr lang="en-US" sz="2800" dirty="0"/>
              <a:t>Originally developed by Peel Public Health; adapted by local public health agencies across Ontario.</a:t>
            </a:r>
          </a:p>
          <a:p>
            <a:pPr marL="0" indent="0">
              <a:spcBef>
                <a:spcPts val="4800"/>
              </a:spcBef>
              <a:buNone/>
            </a:pPr>
            <a:r>
              <a:rPr lang="en-CA" sz="2800" dirty="0"/>
              <a:t>Updated in 2023</a:t>
            </a:r>
          </a:p>
          <a:p>
            <a:endParaRPr lang="en-CA" dirty="0"/>
          </a:p>
        </p:txBody>
      </p:sp>
      <p:pic>
        <p:nvPicPr>
          <p:cNvPr id="5" name="Graphic 4">
            <a:extLst>
              <a:ext uri="{FF2B5EF4-FFF2-40B4-BE49-F238E27FC236}">
                <a16:creationId xmlns:a16="http://schemas.microsoft.com/office/drawing/2014/main" id="{75374930-14D7-3AB9-706E-3FBB0350228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1479" y="1671019"/>
            <a:ext cx="1539237" cy="1539237"/>
          </a:xfrm>
          <a:prstGeom prst="rect">
            <a:avLst/>
          </a:prstGeom>
        </p:spPr>
      </p:pic>
      <p:grpSp>
        <p:nvGrpSpPr>
          <p:cNvPr id="11" name="Group 10">
            <a:extLst>
              <a:ext uri="{FF2B5EF4-FFF2-40B4-BE49-F238E27FC236}">
                <a16:creationId xmlns:a16="http://schemas.microsoft.com/office/drawing/2014/main" id="{4F9802A4-3EF5-59F2-A8AB-E16D4276D7B5}"/>
              </a:ext>
              <a:ext uri="{C183D7F6-B498-43B3-948B-1728B52AA6E4}">
                <adec:decorative xmlns:adec="http://schemas.microsoft.com/office/drawing/2017/decorative" val="1"/>
              </a:ext>
            </a:extLst>
          </p:cNvPr>
          <p:cNvGrpSpPr/>
          <p:nvPr/>
        </p:nvGrpSpPr>
        <p:grpSpPr>
          <a:xfrm>
            <a:off x="4702500" y="5159384"/>
            <a:ext cx="705479" cy="705479"/>
            <a:chOff x="4075440" y="4826637"/>
            <a:chExt cx="705479" cy="705479"/>
          </a:xfrm>
        </p:grpSpPr>
        <p:sp>
          <p:nvSpPr>
            <p:cNvPr id="10" name="Oval 9">
              <a:extLst>
                <a:ext uri="{FF2B5EF4-FFF2-40B4-BE49-F238E27FC236}">
                  <a16:creationId xmlns:a16="http://schemas.microsoft.com/office/drawing/2014/main" id="{99262138-5B0D-D826-5479-F5FBD42E3218}"/>
                </a:ext>
              </a:extLst>
            </p:cNvPr>
            <p:cNvSpPr/>
            <p:nvPr/>
          </p:nvSpPr>
          <p:spPr>
            <a:xfrm>
              <a:off x="4075440" y="4826637"/>
              <a:ext cx="705479" cy="705479"/>
            </a:xfrm>
            <a:prstGeom prst="ellipse">
              <a:avLst/>
            </a:prstGeom>
            <a:solidFill>
              <a:schemeClr val="tx1"/>
            </a:solidFill>
            <a:ln w="285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9" name="Graphic 8" descr="Checkmark with solid fill">
              <a:extLst>
                <a:ext uri="{FF2B5EF4-FFF2-40B4-BE49-F238E27FC236}">
                  <a16:creationId xmlns:a16="http://schemas.microsoft.com/office/drawing/2014/main" id="{94A892D4-CAE4-9F6A-6FD3-66162DE739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64951" y="4940936"/>
              <a:ext cx="507359" cy="507359"/>
            </a:xfrm>
            <a:prstGeom prst="rect">
              <a:avLst/>
            </a:prstGeom>
          </p:spPr>
        </p:pic>
      </p:grpSp>
      <p:pic>
        <p:nvPicPr>
          <p:cNvPr id="7" name="Graphic 6">
            <a:extLst>
              <a:ext uri="{FF2B5EF4-FFF2-40B4-BE49-F238E27FC236}">
                <a16:creationId xmlns:a16="http://schemas.microsoft.com/office/drawing/2014/main" id="{7C72A88A-393E-BF03-E84A-EA2A468E2685}"/>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26590" y="3485596"/>
            <a:ext cx="949195" cy="949195"/>
          </a:xfrm>
          <a:prstGeom prst="rect">
            <a:avLst/>
          </a:prstGeom>
        </p:spPr>
      </p:pic>
    </p:spTree>
    <p:extLst>
      <p:ext uri="{BB962C8B-B14F-4D97-AF65-F5344CB8AC3E}">
        <p14:creationId xmlns:p14="http://schemas.microsoft.com/office/powerpoint/2010/main" val="3139576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CCF9C-BCF4-9BA3-8977-A5FE125219ED}"/>
              </a:ext>
            </a:extLst>
          </p:cNvPr>
          <p:cNvSpPr>
            <a:spLocks noGrp="1"/>
          </p:cNvSpPr>
          <p:nvPr>
            <p:ph type="title"/>
          </p:nvPr>
        </p:nvSpPr>
        <p:spPr/>
        <p:txBody>
          <a:bodyPr/>
          <a:lstStyle/>
          <a:p>
            <a:r>
              <a:rPr lang="en-US" dirty="0"/>
              <a:t>Program Objectives</a:t>
            </a:r>
            <a:endParaRPr lang="en-CA" dirty="0"/>
          </a:p>
        </p:txBody>
      </p:sp>
      <p:sp>
        <p:nvSpPr>
          <p:cNvPr id="8" name="Oval 7">
            <a:extLst>
              <a:ext uri="{FF2B5EF4-FFF2-40B4-BE49-F238E27FC236}">
                <a16:creationId xmlns:a16="http://schemas.microsoft.com/office/drawing/2014/main" id="{B5AC3624-DC8A-B316-D60C-7EFAEC2160C7}"/>
              </a:ext>
              <a:ext uri="{C183D7F6-B498-43B3-948B-1728B52AA6E4}">
                <adec:decorative xmlns:adec="http://schemas.microsoft.com/office/drawing/2017/decorative" val="1"/>
              </a:ext>
            </a:extLst>
          </p:cNvPr>
          <p:cNvSpPr/>
          <p:nvPr/>
        </p:nvSpPr>
        <p:spPr>
          <a:xfrm>
            <a:off x="5259072" y="2045349"/>
            <a:ext cx="836928" cy="836928"/>
          </a:xfrm>
          <a:prstGeom prst="ellipse">
            <a:avLst/>
          </a:prstGeom>
          <a:solidFill>
            <a:srgbClr val="3463AF"/>
          </a:solidFill>
          <a:ln w="28575">
            <a:noFill/>
          </a:ln>
        </p:spPr>
        <p:style>
          <a:lnRef idx="2">
            <a:schemeClr val="dk2">
              <a:shade val="80000"/>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pPr algn="ctr"/>
            <a:endParaRPr lang="en-CA" sz="7200" dirty="0"/>
          </a:p>
        </p:txBody>
      </p:sp>
      <p:sp>
        <p:nvSpPr>
          <p:cNvPr id="14" name="TextBox 13">
            <a:extLst>
              <a:ext uri="{FF2B5EF4-FFF2-40B4-BE49-F238E27FC236}">
                <a16:creationId xmlns:a16="http://schemas.microsoft.com/office/drawing/2014/main" id="{391C11D6-75C1-997E-2173-2089A59CB44F}"/>
              </a:ext>
            </a:extLst>
          </p:cNvPr>
          <p:cNvSpPr txBox="1"/>
          <p:nvPr/>
        </p:nvSpPr>
        <p:spPr>
          <a:xfrm>
            <a:off x="5418456" y="2097554"/>
            <a:ext cx="54864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1</a:t>
            </a:r>
            <a:endParaRPr lang="en-CA" sz="4000" b="1" dirty="0">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3D944278-F9A4-6032-07A5-E94BA8392B20}"/>
              </a:ext>
            </a:extLst>
          </p:cNvPr>
          <p:cNvSpPr/>
          <p:nvPr/>
        </p:nvSpPr>
        <p:spPr>
          <a:xfrm>
            <a:off x="4627393" y="1792936"/>
            <a:ext cx="2207046" cy="4206875"/>
          </a:xfrm>
          <a:custGeom>
            <a:avLst/>
            <a:gdLst>
              <a:gd name="connsiteX0" fmla="*/ 0 w 2207046"/>
              <a:gd name="connsiteY0" fmla="*/ 220705 h 4206875"/>
              <a:gd name="connsiteX1" fmla="*/ 220705 w 2207046"/>
              <a:gd name="connsiteY1" fmla="*/ 0 h 4206875"/>
              <a:gd name="connsiteX2" fmla="*/ 1986341 w 2207046"/>
              <a:gd name="connsiteY2" fmla="*/ 0 h 4206875"/>
              <a:gd name="connsiteX3" fmla="*/ 2207046 w 2207046"/>
              <a:gd name="connsiteY3" fmla="*/ 220705 h 4206875"/>
              <a:gd name="connsiteX4" fmla="*/ 2207046 w 2207046"/>
              <a:gd name="connsiteY4" fmla="*/ 3986170 h 4206875"/>
              <a:gd name="connsiteX5" fmla="*/ 1986341 w 2207046"/>
              <a:gd name="connsiteY5" fmla="*/ 4206875 h 4206875"/>
              <a:gd name="connsiteX6" fmla="*/ 220705 w 2207046"/>
              <a:gd name="connsiteY6" fmla="*/ 4206875 h 4206875"/>
              <a:gd name="connsiteX7" fmla="*/ 0 w 2207046"/>
              <a:gd name="connsiteY7" fmla="*/ 3986170 h 4206875"/>
              <a:gd name="connsiteX8" fmla="*/ 0 w 2207046"/>
              <a:gd name="connsiteY8" fmla="*/ 220705 h 420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046" h="4206875">
                <a:moveTo>
                  <a:pt x="0" y="220705"/>
                </a:moveTo>
                <a:cubicBezTo>
                  <a:pt x="0" y="98813"/>
                  <a:pt x="98813" y="0"/>
                  <a:pt x="220705" y="0"/>
                </a:cubicBezTo>
                <a:lnTo>
                  <a:pt x="1986341" y="0"/>
                </a:lnTo>
                <a:cubicBezTo>
                  <a:pt x="2108233" y="0"/>
                  <a:pt x="2207046" y="98813"/>
                  <a:pt x="2207046" y="220705"/>
                </a:cubicBezTo>
                <a:lnTo>
                  <a:pt x="2207046" y="3986170"/>
                </a:lnTo>
                <a:cubicBezTo>
                  <a:pt x="2207046" y="4108062"/>
                  <a:pt x="2108233" y="4206875"/>
                  <a:pt x="1986341" y="4206875"/>
                </a:cubicBezTo>
                <a:lnTo>
                  <a:pt x="220705" y="4206875"/>
                </a:lnTo>
                <a:cubicBezTo>
                  <a:pt x="98813" y="4206875"/>
                  <a:pt x="0" y="4108062"/>
                  <a:pt x="0" y="3986170"/>
                </a:cubicBezTo>
                <a:lnTo>
                  <a:pt x="0" y="220705"/>
                </a:lnTo>
                <a:close/>
              </a:path>
            </a:pathLst>
          </a:custGeom>
          <a:noFill/>
          <a:ln w="2857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1853438" rIns="170688" bIns="1012063"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Provide opportunities for student leadership. </a:t>
            </a:r>
            <a:endParaRPr lang="en-CA" sz="2400" kern="1200" dirty="0">
              <a:solidFill>
                <a:schemeClr val="bg1"/>
              </a:solidFill>
            </a:endParaRPr>
          </a:p>
        </p:txBody>
      </p:sp>
      <p:sp>
        <p:nvSpPr>
          <p:cNvPr id="10" name="Oval 9">
            <a:extLst>
              <a:ext uri="{FF2B5EF4-FFF2-40B4-BE49-F238E27FC236}">
                <a16:creationId xmlns:a16="http://schemas.microsoft.com/office/drawing/2014/main" id="{58C78692-8FC5-8329-E681-3DB17361F54A}"/>
              </a:ext>
              <a:ext uri="{C183D7F6-B498-43B3-948B-1728B52AA6E4}">
                <adec:decorative xmlns:adec="http://schemas.microsoft.com/office/drawing/2017/decorative" val="1"/>
              </a:ext>
            </a:extLst>
          </p:cNvPr>
          <p:cNvSpPr/>
          <p:nvPr/>
        </p:nvSpPr>
        <p:spPr>
          <a:xfrm>
            <a:off x="7608531" y="2045349"/>
            <a:ext cx="834430" cy="834430"/>
          </a:xfrm>
          <a:prstGeom prst="ellipse">
            <a:avLst/>
          </a:prstGeom>
          <a:solidFill>
            <a:srgbClr val="3463AF"/>
          </a:solidFill>
          <a:ln w="28575">
            <a:noFill/>
          </a:ln>
        </p:spPr>
        <p:style>
          <a:lnRef idx="2">
            <a:schemeClr val="dk2">
              <a:shade val="80000"/>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CA"/>
          </a:p>
        </p:txBody>
      </p:sp>
      <p:sp>
        <p:nvSpPr>
          <p:cNvPr id="15" name="TextBox 14">
            <a:extLst>
              <a:ext uri="{FF2B5EF4-FFF2-40B4-BE49-F238E27FC236}">
                <a16:creationId xmlns:a16="http://schemas.microsoft.com/office/drawing/2014/main" id="{E00ADB93-5504-1AD9-9297-A309F08D8785}"/>
              </a:ext>
            </a:extLst>
          </p:cNvPr>
          <p:cNvSpPr txBox="1"/>
          <p:nvPr/>
        </p:nvSpPr>
        <p:spPr>
          <a:xfrm>
            <a:off x="7766666" y="2097554"/>
            <a:ext cx="54864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2</a:t>
            </a:r>
            <a:endParaRPr lang="en-CA" sz="4000" b="1" dirty="0">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2D1DF66E-D3DB-E5A8-B834-184B03871199}"/>
              </a:ext>
            </a:extLst>
          </p:cNvPr>
          <p:cNvSpPr/>
          <p:nvPr/>
        </p:nvSpPr>
        <p:spPr>
          <a:xfrm>
            <a:off x="6900651" y="1792936"/>
            <a:ext cx="2207046" cy="4206875"/>
          </a:xfrm>
          <a:custGeom>
            <a:avLst/>
            <a:gdLst>
              <a:gd name="connsiteX0" fmla="*/ 0 w 2207046"/>
              <a:gd name="connsiteY0" fmla="*/ 220705 h 4206875"/>
              <a:gd name="connsiteX1" fmla="*/ 220705 w 2207046"/>
              <a:gd name="connsiteY1" fmla="*/ 0 h 4206875"/>
              <a:gd name="connsiteX2" fmla="*/ 1986341 w 2207046"/>
              <a:gd name="connsiteY2" fmla="*/ 0 h 4206875"/>
              <a:gd name="connsiteX3" fmla="*/ 2207046 w 2207046"/>
              <a:gd name="connsiteY3" fmla="*/ 220705 h 4206875"/>
              <a:gd name="connsiteX4" fmla="*/ 2207046 w 2207046"/>
              <a:gd name="connsiteY4" fmla="*/ 3986170 h 4206875"/>
              <a:gd name="connsiteX5" fmla="*/ 1986341 w 2207046"/>
              <a:gd name="connsiteY5" fmla="*/ 4206875 h 4206875"/>
              <a:gd name="connsiteX6" fmla="*/ 220705 w 2207046"/>
              <a:gd name="connsiteY6" fmla="*/ 4206875 h 4206875"/>
              <a:gd name="connsiteX7" fmla="*/ 0 w 2207046"/>
              <a:gd name="connsiteY7" fmla="*/ 3986170 h 4206875"/>
              <a:gd name="connsiteX8" fmla="*/ 0 w 2207046"/>
              <a:gd name="connsiteY8" fmla="*/ 220705 h 420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046" h="4206875">
                <a:moveTo>
                  <a:pt x="0" y="220705"/>
                </a:moveTo>
                <a:cubicBezTo>
                  <a:pt x="0" y="98813"/>
                  <a:pt x="98813" y="0"/>
                  <a:pt x="220705" y="0"/>
                </a:cubicBezTo>
                <a:lnTo>
                  <a:pt x="1986341" y="0"/>
                </a:lnTo>
                <a:cubicBezTo>
                  <a:pt x="2108233" y="0"/>
                  <a:pt x="2207046" y="98813"/>
                  <a:pt x="2207046" y="220705"/>
                </a:cubicBezTo>
                <a:lnTo>
                  <a:pt x="2207046" y="3986170"/>
                </a:lnTo>
                <a:cubicBezTo>
                  <a:pt x="2207046" y="4108062"/>
                  <a:pt x="2108233" y="4206875"/>
                  <a:pt x="1986341" y="4206875"/>
                </a:cubicBezTo>
                <a:lnTo>
                  <a:pt x="220705" y="4206875"/>
                </a:lnTo>
                <a:cubicBezTo>
                  <a:pt x="98813" y="4206875"/>
                  <a:pt x="0" y="4108062"/>
                  <a:pt x="0" y="3986170"/>
                </a:cubicBezTo>
                <a:lnTo>
                  <a:pt x="0" y="220705"/>
                </a:lnTo>
                <a:close/>
              </a:path>
            </a:pathLst>
          </a:custGeom>
          <a:noFill/>
          <a:ln w="2857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1853438" rIns="170688" bIns="1012063"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Increase students’ sense of belonging and inclusion. </a:t>
            </a:r>
          </a:p>
        </p:txBody>
      </p:sp>
      <p:sp>
        <p:nvSpPr>
          <p:cNvPr id="12" name="Oval 11">
            <a:extLst>
              <a:ext uri="{FF2B5EF4-FFF2-40B4-BE49-F238E27FC236}">
                <a16:creationId xmlns:a16="http://schemas.microsoft.com/office/drawing/2014/main" id="{79E728E0-856D-8C08-8B1F-8680C0536154}"/>
              </a:ext>
              <a:ext uri="{C183D7F6-B498-43B3-948B-1728B52AA6E4}">
                <adec:decorative xmlns:adec="http://schemas.microsoft.com/office/drawing/2017/decorative" val="1"/>
              </a:ext>
            </a:extLst>
          </p:cNvPr>
          <p:cNvSpPr/>
          <p:nvPr/>
        </p:nvSpPr>
        <p:spPr>
          <a:xfrm>
            <a:off x="9815577" y="2045348"/>
            <a:ext cx="843277" cy="843277"/>
          </a:xfrm>
          <a:prstGeom prst="ellipse">
            <a:avLst/>
          </a:prstGeom>
          <a:solidFill>
            <a:srgbClr val="3463AF"/>
          </a:solidFill>
          <a:ln w="28575">
            <a:noFill/>
          </a:ln>
        </p:spPr>
        <p:style>
          <a:lnRef idx="2">
            <a:schemeClr val="dk2">
              <a:shade val="80000"/>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CA"/>
          </a:p>
        </p:txBody>
      </p:sp>
      <p:sp>
        <p:nvSpPr>
          <p:cNvPr id="16" name="TextBox 15">
            <a:extLst>
              <a:ext uri="{FF2B5EF4-FFF2-40B4-BE49-F238E27FC236}">
                <a16:creationId xmlns:a16="http://schemas.microsoft.com/office/drawing/2014/main" id="{9F7AB251-64DF-E3BA-A6B7-EAB0DD39ED48}"/>
              </a:ext>
            </a:extLst>
          </p:cNvPr>
          <p:cNvSpPr txBox="1"/>
          <p:nvPr/>
        </p:nvSpPr>
        <p:spPr>
          <a:xfrm>
            <a:off x="9973712" y="2097554"/>
            <a:ext cx="54864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3</a:t>
            </a:r>
            <a:endParaRPr lang="en-CA" sz="4000" b="1" dirty="0">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2466EB8A-7C0F-59E4-D621-C307A0B4543F}"/>
              </a:ext>
            </a:extLst>
          </p:cNvPr>
          <p:cNvSpPr/>
          <p:nvPr/>
        </p:nvSpPr>
        <p:spPr>
          <a:xfrm>
            <a:off x="9173909" y="1792936"/>
            <a:ext cx="2207046" cy="4206875"/>
          </a:xfrm>
          <a:custGeom>
            <a:avLst/>
            <a:gdLst>
              <a:gd name="connsiteX0" fmla="*/ 0 w 2207046"/>
              <a:gd name="connsiteY0" fmla="*/ 220705 h 4206875"/>
              <a:gd name="connsiteX1" fmla="*/ 220705 w 2207046"/>
              <a:gd name="connsiteY1" fmla="*/ 0 h 4206875"/>
              <a:gd name="connsiteX2" fmla="*/ 1986341 w 2207046"/>
              <a:gd name="connsiteY2" fmla="*/ 0 h 4206875"/>
              <a:gd name="connsiteX3" fmla="*/ 2207046 w 2207046"/>
              <a:gd name="connsiteY3" fmla="*/ 220705 h 4206875"/>
              <a:gd name="connsiteX4" fmla="*/ 2207046 w 2207046"/>
              <a:gd name="connsiteY4" fmla="*/ 3986170 h 4206875"/>
              <a:gd name="connsiteX5" fmla="*/ 1986341 w 2207046"/>
              <a:gd name="connsiteY5" fmla="*/ 4206875 h 4206875"/>
              <a:gd name="connsiteX6" fmla="*/ 220705 w 2207046"/>
              <a:gd name="connsiteY6" fmla="*/ 4206875 h 4206875"/>
              <a:gd name="connsiteX7" fmla="*/ 0 w 2207046"/>
              <a:gd name="connsiteY7" fmla="*/ 3986170 h 4206875"/>
              <a:gd name="connsiteX8" fmla="*/ 0 w 2207046"/>
              <a:gd name="connsiteY8" fmla="*/ 220705 h 420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046" h="4206875">
                <a:moveTo>
                  <a:pt x="0" y="220705"/>
                </a:moveTo>
                <a:cubicBezTo>
                  <a:pt x="0" y="98813"/>
                  <a:pt x="98813" y="0"/>
                  <a:pt x="220705" y="0"/>
                </a:cubicBezTo>
                <a:lnTo>
                  <a:pt x="1986341" y="0"/>
                </a:lnTo>
                <a:cubicBezTo>
                  <a:pt x="2108233" y="0"/>
                  <a:pt x="2207046" y="98813"/>
                  <a:pt x="2207046" y="220705"/>
                </a:cubicBezTo>
                <a:lnTo>
                  <a:pt x="2207046" y="3986170"/>
                </a:lnTo>
                <a:cubicBezTo>
                  <a:pt x="2207046" y="4108062"/>
                  <a:pt x="2108233" y="4206875"/>
                  <a:pt x="1986341" y="4206875"/>
                </a:cubicBezTo>
                <a:lnTo>
                  <a:pt x="220705" y="4206875"/>
                </a:lnTo>
                <a:cubicBezTo>
                  <a:pt x="98813" y="4206875"/>
                  <a:pt x="0" y="4108062"/>
                  <a:pt x="0" y="3986170"/>
                </a:cubicBezTo>
                <a:lnTo>
                  <a:pt x="0" y="220705"/>
                </a:lnTo>
                <a:close/>
              </a:path>
            </a:pathLst>
          </a:custGeom>
          <a:noFill/>
          <a:ln w="2857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1853438" rIns="170688" bIns="1012063"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Increase opportunities for physical activity to improve students’ physical literacy.  </a:t>
            </a:r>
          </a:p>
        </p:txBody>
      </p:sp>
    </p:spTree>
    <p:extLst>
      <p:ext uri="{BB962C8B-B14F-4D97-AF65-F5344CB8AC3E}">
        <p14:creationId xmlns:p14="http://schemas.microsoft.com/office/powerpoint/2010/main" val="46563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29BDB-4A29-A46C-5BDF-869BFEA6059F}"/>
              </a:ext>
            </a:extLst>
          </p:cNvPr>
          <p:cNvSpPr>
            <a:spLocks noGrp="1"/>
          </p:cNvSpPr>
          <p:nvPr>
            <p:ph type="title"/>
          </p:nvPr>
        </p:nvSpPr>
        <p:spPr/>
        <p:txBody>
          <a:bodyPr/>
          <a:lstStyle/>
          <a:p>
            <a:r>
              <a:rPr lang="en-CA" dirty="0"/>
              <a:t>Train-the-Trainer approach</a:t>
            </a:r>
          </a:p>
        </p:txBody>
      </p:sp>
      <p:sp>
        <p:nvSpPr>
          <p:cNvPr id="3" name="Content Placeholder 2">
            <a:extLst>
              <a:ext uri="{FF2B5EF4-FFF2-40B4-BE49-F238E27FC236}">
                <a16:creationId xmlns:a16="http://schemas.microsoft.com/office/drawing/2014/main" id="{89C19739-991B-5195-92D3-9A6B05F83171}"/>
              </a:ext>
            </a:extLst>
          </p:cNvPr>
          <p:cNvSpPr>
            <a:spLocks noGrp="1"/>
          </p:cNvSpPr>
          <p:nvPr>
            <p:ph sz="half" idx="1"/>
          </p:nvPr>
        </p:nvSpPr>
        <p:spPr/>
        <p:txBody>
          <a:bodyPr>
            <a:normAutofit/>
          </a:bodyPr>
          <a:lstStyle/>
          <a:p>
            <a:pPr marL="0" indent="0">
              <a:buNone/>
            </a:pPr>
            <a:r>
              <a:rPr lang="en-US" sz="2800" b="1" i="0" u="none" strike="noStrike" baseline="0" dirty="0">
                <a:solidFill>
                  <a:srgbClr val="231F20"/>
                </a:solidFill>
              </a:rPr>
              <a:t>Program Facilitators</a:t>
            </a:r>
          </a:p>
          <a:p>
            <a:pPr marL="465138" lvl="1" indent="-241300"/>
            <a:r>
              <a:rPr lang="en-US" sz="2400" b="0" i="0" u="none" strike="noStrike" baseline="0" dirty="0">
                <a:solidFill>
                  <a:srgbClr val="231F20"/>
                </a:solidFill>
              </a:rPr>
              <a:t>School staff or volunteers</a:t>
            </a:r>
          </a:p>
          <a:p>
            <a:pPr marL="465138" lvl="1" indent="-241300"/>
            <a:r>
              <a:rPr lang="en-US" sz="2400" dirty="0">
                <a:solidFill>
                  <a:srgbClr val="231F20"/>
                </a:solidFill>
              </a:rPr>
              <a:t>Coordinate</a:t>
            </a:r>
            <a:r>
              <a:rPr lang="en-US" sz="2400" b="0" i="0" u="none" strike="noStrike" baseline="0" dirty="0">
                <a:solidFill>
                  <a:srgbClr val="231F20"/>
                </a:solidFill>
              </a:rPr>
              <a:t> Student Leader training</a:t>
            </a:r>
          </a:p>
          <a:p>
            <a:pPr marL="465138" lvl="1" indent="-241300"/>
            <a:r>
              <a:rPr lang="en-US" sz="2400" b="0" i="0" u="none" strike="noStrike" baseline="0" dirty="0">
                <a:solidFill>
                  <a:srgbClr val="231F20"/>
                </a:solidFill>
              </a:rPr>
              <a:t>Provide ongoing facilitation support </a:t>
            </a:r>
          </a:p>
          <a:p>
            <a:pPr marL="0" indent="0">
              <a:buNone/>
            </a:pPr>
            <a:r>
              <a:rPr lang="en-US" sz="2800" b="1" i="0" u="none" strike="noStrike" baseline="0" dirty="0">
                <a:solidFill>
                  <a:srgbClr val="231F20"/>
                </a:solidFill>
              </a:rPr>
              <a:t>Student Leaders</a:t>
            </a:r>
          </a:p>
          <a:p>
            <a:pPr marL="465138" indent="-233363">
              <a:spcBef>
                <a:spcPts val="200"/>
              </a:spcBef>
              <a:spcAft>
                <a:spcPts val="400"/>
              </a:spcAft>
              <a:buClr>
                <a:schemeClr val="bg2"/>
              </a:buClr>
              <a:buFont typeface="Arial" panose="020B0604020202020204" pitchFamily="34" charset="0"/>
              <a:buChar char="•"/>
            </a:pPr>
            <a:r>
              <a:rPr lang="en-US" sz="2400" b="0" i="0" u="none" strike="noStrike" baseline="0" dirty="0">
                <a:solidFill>
                  <a:srgbClr val="231F20"/>
                </a:solidFill>
              </a:rPr>
              <a:t>Junior and/or intermediate students</a:t>
            </a:r>
          </a:p>
          <a:p>
            <a:pPr marL="465138" indent="-233363">
              <a:spcBef>
                <a:spcPts val="200"/>
              </a:spcBef>
              <a:spcAft>
                <a:spcPts val="400"/>
              </a:spcAft>
              <a:buClr>
                <a:schemeClr val="bg2"/>
              </a:buClr>
              <a:buFont typeface="Arial" panose="020B0604020202020204" pitchFamily="34" charset="0"/>
              <a:buChar char="•"/>
            </a:pPr>
            <a:r>
              <a:rPr lang="en-US" sz="2400" b="0" i="0" u="none" strike="noStrike" baseline="0" dirty="0">
                <a:solidFill>
                  <a:srgbClr val="231F20"/>
                </a:solidFill>
              </a:rPr>
              <a:t>Trained to lead playground games with primary students</a:t>
            </a:r>
          </a:p>
        </p:txBody>
      </p:sp>
    </p:spTree>
    <p:extLst>
      <p:ext uri="{BB962C8B-B14F-4D97-AF65-F5344CB8AC3E}">
        <p14:creationId xmlns:p14="http://schemas.microsoft.com/office/powerpoint/2010/main" val="121647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3C80-A7DF-21BA-E38F-7E803D7684DB}"/>
              </a:ext>
            </a:extLst>
          </p:cNvPr>
          <p:cNvSpPr>
            <a:spLocks noGrp="1"/>
          </p:cNvSpPr>
          <p:nvPr>
            <p:ph type="title"/>
          </p:nvPr>
        </p:nvSpPr>
        <p:spPr/>
        <p:txBody>
          <a:bodyPr/>
          <a:lstStyle/>
          <a:p>
            <a:r>
              <a:rPr lang="en-CA" dirty="0"/>
              <a:t>Resources Available</a:t>
            </a:r>
          </a:p>
        </p:txBody>
      </p:sp>
      <p:sp>
        <p:nvSpPr>
          <p:cNvPr id="3" name="Content Placeholder 2">
            <a:extLst>
              <a:ext uri="{FF2B5EF4-FFF2-40B4-BE49-F238E27FC236}">
                <a16:creationId xmlns:a16="http://schemas.microsoft.com/office/drawing/2014/main" id="{473BA722-ED8B-A989-9A4D-B4C21411B721}"/>
              </a:ext>
            </a:extLst>
          </p:cNvPr>
          <p:cNvSpPr>
            <a:spLocks noGrp="1"/>
          </p:cNvSpPr>
          <p:nvPr>
            <p:ph sz="half" idx="1"/>
          </p:nvPr>
        </p:nvSpPr>
        <p:spPr/>
        <p:txBody>
          <a:bodyPr/>
          <a:lstStyle/>
          <a:p>
            <a:pPr marL="347663" indent="-347663">
              <a:buClr>
                <a:schemeClr val="bg2"/>
              </a:buClr>
              <a:buFont typeface="Arial" panose="020B0604020202020204" pitchFamily="34" charset="0"/>
              <a:buChar char="•"/>
            </a:pPr>
            <a:r>
              <a:rPr lang="en-US" dirty="0"/>
              <a:t>Facilitator Handbook &amp; Student Leader Training Guide</a:t>
            </a:r>
          </a:p>
          <a:p>
            <a:pPr marL="347663" indent="-347663">
              <a:buClr>
                <a:schemeClr val="bg2"/>
              </a:buClr>
              <a:buFont typeface="Arial" panose="020B0604020202020204" pitchFamily="34" charset="0"/>
              <a:buChar char="•"/>
            </a:pPr>
            <a:r>
              <a:rPr lang="en-US" dirty="0"/>
              <a:t>Student Leader Training Handbook</a:t>
            </a:r>
          </a:p>
          <a:p>
            <a:pPr marL="347663" indent="-347663">
              <a:buClr>
                <a:schemeClr val="bg2"/>
              </a:buClr>
              <a:buFont typeface="Arial" panose="020B0604020202020204" pitchFamily="34" charset="0"/>
              <a:buChar char="•"/>
            </a:pPr>
            <a:r>
              <a:rPr lang="en-US" dirty="0"/>
              <a:t>Games Book</a:t>
            </a:r>
          </a:p>
          <a:p>
            <a:endParaRPr lang="en-CA" dirty="0"/>
          </a:p>
        </p:txBody>
      </p:sp>
      <p:pic>
        <p:nvPicPr>
          <p:cNvPr id="4" name="Picture 3" descr="A group of cartoon kids">
            <a:extLst>
              <a:ext uri="{FF2B5EF4-FFF2-40B4-BE49-F238E27FC236}">
                <a16:creationId xmlns:a16="http://schemas.microsoft.com/office/drawing/2014/main" id="{4B112422-0B81-EB09-EF34-88283ACD6B6E}"/>
              </a:ext>
            </a:extLst>
          </p:cNvPr>
          <p:cNvPicPr>
            <a:picLocks noChangeAspect="1"/>
          </p:cNvPicPr>
          <p:nvPr/>
        </p:nvPicPr>
        <p:blipFill>
          <a:blip r:embed="rId3"/>
          <a:stretch>
            <a:fillRect/>
          </a:stretch>
        </p:blipFill>
        <p:spPr>
          <a:xfrm>
            <a:off x="7243985" y="3746708"/>
            <a:ext cx="4472228" cy="2827116"/>
          </a:xfrm>
          <a:prstGeom prst="rect">
            <a:avLst/>
          </a:prstGeom>
        </p:spPr>
      </p:pic>
    </p:spTree>
    <p:extLst>
      <p:ext uri="{BB962C8B-B14F-4D97-AF65-F5344CB8AC3E}">
        <p14:creationId xmlns:p14="http://schemas.microsoft.com/office/powerpoint/2010/main" val="3750063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3C80-A7DF-21BA-E38F-7E803D7684DB}"/>
              </a:ext>
            </a:extLst>
          </p:cNvPr>
          <p:cNvSpPr>
            <a:spLocks noGrp="1"/>
          </p:cNvSpPr>
          <p:nvPr>
            <p:ph type="title"/>
          </p:nvPr>
        </p:nvSpPr>
        <p:spPr/>
        <p:txBody>
          <a:bodyPr/>
          <a:lstStyle/>
          <a:p>
            <a:r>
              <a:rPr lang="en-CA" dirty="0"/>
              <a:t>Resources Required</a:t>
            </a:r>
          </a:p>
        </p:txBody>
      </p:sp>
      <p:sp>
        <p:nvSpPr>
          <p:cNvPr id="3" name="Content Placeholder 2">
            <a:extLst>
              <a:ext uri="{FF2B5EF4-FFF2-40B4-BE49-F238E27FC236}">
                <a16:creationId xmlns:a16="http://schemas.microsoft.com/office/drawing/2014/main" id="{473BA722-ED8B-A989-9A4D-B4C21411B721}"/>
              </a:ext>
            </a:extLst>
          </p:cNvPr>
          <p:cNvSpPr>
            <a:spLocks noGrp="1"/>
          </p:cNvSpPr>
          <p:nvPr>
            <p:ph sz="half" idx="1"/>
          </p:nvPr>
        </p:nvSpPr>
        <p:spPr>
          <a:xfrm>
            <a:off x="4626590" y="2011680"/>
            <a:ext cx="4546439" cy="4206240"/>
          </a:xfrm>
        </p:spPr>
        <p:txBody>
          <a:bodyPr/>
          <a:lstStyle/>
          <a:p>
            <a:pPr marL="347663" indent="-347663">
              <a:buClr>
                <a:schemeClr val="bg2"/>
              </a:buClr>
              <a:buFont typeface="Arial" panose="020B0604020202020204" pitchFamily="34" charset="0"/>
              <a:buChar char="•"/>
            </a:pPr>
            <a:r>
              <a:rPr lang="en-US" dirty="0"/>
              <a:t>1-2 school staff to facilitate the program</a:t>
            </a:r>
          </a:p>
          <a:p>
            <a:pPr marL="347663" indent="-347663">
              <a:buClr>
                <a:schemeClr val="bg2"/>
              </a:buClr>
              <a:buFont typeface="Arial" panose="020B0604020202020204" pitchFamily="34" charset="0"/>
              <a:buChar char="•"/>
            </a:pPr>
            <a:r>
              <a:rPr lang="en-US" dirty="0"/>
              <a:t>Students to assume role of PALS leaders</a:t>
            </a:r>
          </a:p>
          <a:p>
            <a:pPr marL="347663" indent="-347663">
              <a:buClr>
                <a:schemeClr val="bg2"/>
              </a:buClr>
              <a:buFont typeface="Arial" panose="020B0604020202020204" pitchFamily="34" charset="0"/>
              <a:buChar char="•"/>
            </a:pPr>
            <a:r>
              <a:rPr lang="en-US" dirty="0"/>
              <a:t>Equipment needed for some games</a:t>
            </a:r>
          </a:p>
          <a:p>
            <a:endParaRPr lang="en-CA" dirty="0"/>
          </a:p>
        </p:txBody>
      </p:sp>
      <p:pic>
        <p:nvPicPr>
          <p:cNvPr id="4" name="Picture 3" descr="Cartoon of a child">
            <a:extLst>
              <a:ext uri="{FF2B5EF4-FFF2-40B4-BE49-F238E27FC236}">
                <a16:creationId xmlns:a16="http://schemas.microsoft.com/office/drawing/2014/main" id="{CC2FFCEB-651D-CDEA-6087-01BDE73330F5}"/>
              </a:ext>
            </a:extLst>
          </p:cNvPr>
          <p:cNvPicPr>
            <a:picLocks noChangeAspect="1"/>
          </p:cNvPicPr>
          <p:nvPr/>
        </p:nvPicPr>
        <p:blipFill>
          <a:blip r:embed="rId3"/>
          <a:stretch>
            <a:fillRect/>
          </a:stretch>
        </p:blipFill>
        <p:spPr>
          <a:xfrm flipH="1">
            <a:off x="9736506" y="2402957"/>
            <a:ext cx="2191516" cy="3172974"/>
          </a:xfrm>
          <a:prstGeom prst="rect">
            <a:avLst/>
          </a:prstGeom>
        </p:spPr>
      </p:pic>
    </p:spTree>
    <p:extLst>
      <p:ext uri="{BB962C8B-B14F-4D97-AF65-F5344CB8AC3E}">
        <p14:creationId xmlns:p14="http://schemas.microsoft.com/office/powerpoint/2010/main" val="733822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3C80-A7DF-21BA-E38F-7E803D7684DB}"/>
              </a:ext>
            </a:extLst>
          </p:cNvPr>
          <p:cNvSpPr>
            <a:spLocks noGrp="1"/>
          </p:cNvSpPr>
          <p:nvPr>
            <p:ph type="title"/>
          </p:nvPr>
        </p:nvSpPr>
        <p:spPr>
          <a:xfrm>
            <a:off x="4626589" y="284176"/>
            <a:ext cx="6897753" cy="1508760"/>
          </a:xfrm>
        </p:spPr>
        <p:txBody>
          <a:bodyPr/>
          <a:lstStyle/>
          <a:p>
            <a:r>
              <a:rPr lang="en-US" dirty="0"/>
              <a:t>At your school board or school</a:t>
            </a:r>
            <a:endParaRPr lang="en-CA" dirty="0"/>
          </a:p>
        </p:txBody>
      </p:sp>
      <p:sp>
        <p:nvSpPr>
          <p:cNvPr id="3" name="Content Placeholder 2">
            <a:extLst>
              <a:ext uri="{FF2B5EF4-FFF2-40B4-BE49-F238E27FC236}">
                <a16:creationId xmlns:a16="http://schemas.microsoft.com/office/drawing/2014/main" id="{473BA722-ED8B-A989-9A4D-B4C21411B721}"/>
              </a:ext>
            </a:extLst>
          </p:cNvPr>
          <p:cNvSpPr>
            <a:spLocks noGrp="1"/>
          </p:cNvSpPr>
          <p:nvPr>
            <p:ph sz="half" idx="1"/>
          </p:nvPr>
        </p:nvSpPr>
        <p:spPr/>
        <p:txBody>
          <a:bodyPr/>
          <a:lstStyle/>
          <a:p>
            <a:r>
              <a:rPr lang="en-US" dirty="0"/>
              <a:t>&lt;&lt;Local Public Health Agency to Customize this Slide based on local implementation approach.&gt;&gt;</a:t>
            </a:r>
          </a:p>
          <a:p>
            <a:endParaRPr lang="en-CA" dirty="0"/>
          </a:p>
        </p:txBody>
      </p:sp>
    </p:spTree>
    <p:extLst>
      <p:ext uri="{BB962C8B-B14F-4D97-AF65-F5344CB8AC3E}">
        <p14:creationId xmlns:p14="http://schemas.microsoft.com/office/powerpoint/2010/main" val="563758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B4E1-4187-68C1-7081-5774B71A1564}"/>
              </a:ext>
            </a:extLst>
          </p:cNvPr>
          <p:cNvSpPr>
            <a:spLocks noGrp="1"/>
          </p:cNvSpPr>
          <p:nvPr>
            <p:ph type="title"/>
          </p:nvPr>
        </p:nvSpPr>
        <p:spPr/>
        <p:txBody>
          <a:bodyPr>
            <a:normAutofit/>
          </a:bodyPr>
          <a:lstStyle/>
          <a:p>
            <a:r>
              <a:rPr lang="en-US" sz="3600" dirty="0"/>
              <a:t>A Comprehensive School Program</a:t>
            </a:r>
            <a:endParaRPr lang="en-CA" sz="3600" dirty="0"/>
          </a:p>
        </p:txBody>
      </p:sp>
      <p:pic>
        <p:nvPicPr>
          <p:cNvPr id="19" name="Content Placeholder 18">
            <a:extLst>
              <a:ext uri="{FF2B5EF4-FFF2-40B4-BE49-F238E27FC236}">
                <a16:creationId xmlns:a16="http://schemas.microsoft.com/office/drawing/2014/main" id="{58049FB3-1E34-5368-C635-60B71C9CA0C1}"/>
              </a:ext>
              <a:ext uri="{C183D7F6-B498-43B3-948B-1728B52AA6E4}">
                <adec:decorative xmlns:adec="http://schemas.microsoft.com/office/drawing/2017/decorative" val="1"/>
              </a:ext>
            </a:extLst>
          </p:cNvPr>
          <p:cNvPicPr>
            <a:picLocks noGrp="1" noChangeAspect="1"/>
          </p:cNvPicPr>
          <p:nvPr>
            <p:ph idx="1"/>
          </p:nvPr>
        </p:nvPicPr>
        <p:blipFill rotWithShape="1">
          <a:blip r:embed="rId2"/>
          <a:srcRect t="8624"/>
          <a:stretch/>
        </p:blipFill>
        <p:spPr>
          <a:xfrm>
            <a:off x="1626246" y="1188028"/>
            <a:ext cx="10313967" cy="5745162"/>
          </a:xfrm>
          <a:prstGeom prst="rect">
            <a:avLst/>
          </a:prstGeom>
        </p:spPr>
      </p:pic>
      <p:pic>
        <p:nvPicPr>
          <p:cNvPr id="2054" name="Picture 3">
            <a:extLst>
              <a:ext uri="{FF2B5EF4-FFF2-40B4-BE49-F238E27FC236}">
                <a16:creationId xmlns:a16="http://schemas.microsoft.com/office/drawing/2014/main" id="{EDCD09AC-8A78-F2AB-EF41-7D481A8934C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111283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72ED222A-4F0C-2725-CAEB-B9F0DD165AD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719" b="-5952"/>
          <a:stretch>
            <a:fillRect/>
          </a:stretch>
        </p:blipFill>
        <p:spPr bwMode="auto">
          <a:xfrm>
            <a:off x="0" y="0"/>
            <a:ext cx="1150938" cy="11128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1">
            <a:extLst>
              <a:ext uri="{FF2B5EF4-FFF2-40B4-BE49-F238E27FC236}">
                <a16:creationId xmlns:a16="http://schemas.microsoft.com/office/drawing/2014/main" id="{36FFB47B-1D9B-5AC8-CDF3-B6D00FAF595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9626" t="9293"/>
          <a:stretch>
            <a:fillRect/>
          </a:stretch>
        </p:blipFill>
        <p:spPr bwMode="auto">
          <a:xfrm>
            <a:off x="0" y="0"/>
            <a:ext cx="1044575" cy="11128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
            <a:extLst>
              <a:ext uri="{FF2B5EF4-FFF2-40B4-BE49-F238E27FC236}">
                <a16:creationId xmlns:a16="http://schemas.microsoft.com/office/drawing/2014/main" id="{1801A90C-07CE-D765-A6CA-E249AF56E6E0}"/>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6048" t="5399" r="5363" b="4243"/>
          <a:stretch>
            <a:fillRect/>
          </a:stretch>
        </p:blipFill>
        <p:spPr bwMode="auto">
          <a:xfrm>
            <a:off x="0" y="0"/>
            <a:ext cx="1104900" cy="11128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4">
            <a:extLst>
              <a:ext uri="{FF2B5EF4-FFF2-40B4-BE49-F238E27FC236}">
                <a16:creationId xmlns:a16="http://schemas.microsoft.com/office/drawing/2014/main" id="{E6EDFEE4-465D-1404-8179-0743577ABEE0}"/>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8260" b="7054"/>
          <a:stretch>
            <a:fillRect/>
          </a:stretch>
        </p:blipFill>
        <p:spPr bwMode="auto">
          <a:xfrm>
            <a:off x="0" y="0"/>
            <a:ext cx="1127125" cy="111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27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B4E1-4187-68C1-7081-5774B71A1564}"/>
              </a:ext>
            </a:extLst>
          </p:cNvPr>
          <p:cNvSpPr>
            <a:spLocks noGrp="1"/>
          </p:cNvSpPr>
          <p:nvPr>
            <p:ph type="title"/>
          </p:nvPr>
        </p:nvSpPr>
        <p:spPr/>
        <p:txBody>
          <a:bodyPr>
            <a:normAutofit/>
          </a:bodyPr>
          <a:lstStyle/>
          <a:p>
            <a:r>
              <a:rPr lang="en-US" sz="3600" dirty="0"/>
              <a:t>A Comprehensive School Program Action Items</a:t>
            </a:r>
            <a:endParaRPr lang="en-CA" sz="3600" dirty="0"/>
          </a:p>
        </p:txBody>
      </p:sp>
      <p:pic>
        <p:nvPicPr>
          <p:cNvPr id="16" name="Content Placeholder 15">
            <a:extLst>
              <a:ext uri="{FF2B5EF4-FFF2-40B4-BE49-F238E27FC236}">
                <a16:creationId xmlns:a16="http://schemas.microsoft.com/office/drawing/2014/main" id="{4CB44D98-0D20-DA86-F65E-45900523FEB9}"/>
              </a:ext>
              <a:ext uri="{C183D7F6-B498-43B3-948B-1728B52AA6E4}">
                <adec:decorative xmlns:adec="http://schemas.microsoft.com/office/drawing/2017/decorative" val="1"/>
              </a:ext>
            </a:extLst>
          </p:cNvPr>
          <p:cNvPicPr>
            <a:picLocks noGrp="1" noChangeAspect="1"/>
          </p:cNvPicPr>
          <p:nvPr>
            <p:ph idx="1"/>
          </p:nvPr>
        </p:nvPicPr>
        <p:blipFill rotWithShape="1">
          <a:blip r:embed="rId2"/>
          <a:srcRect t="6729"/>
          <a:stretch/>
        </p:blipFill>
        <p:spPr>
          <a:xfrm>
            <a:off x="1648692" y="1104898"/>
            <a:ext cx="10311246" cy="5785221"/>
          </a:xfrm>
          <a:prstGeom prst="rect">
            <a:avLst/>
          </a:prstGeom>
        </p:spPr>
      </p:pic>
    </p:spTree>
    <p:extLst>
      <p:ext uri="{BB962C8B-B14F-4D97-AF65-F5344CB8AC3E}">
        <p14:creationId xmlns:p14="http://schemas.microsoft.com/office/powerpoint/2010/main" val="2992807481"/>
      </p:ext>
    </p:extLst>
  </p:cSld>
  <p:clrMapOvr>
    <a:masterClrMapping/>
  </p:clrMapOvr>
</p:sld>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a39fbae5-8acd-4197-b697-b33df72f864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1DAAED9D25744FAFAB52D9AFF4ACF6" ma:contentTypeVersion="5" ma:contentTypeDescription="Create a new document." ma:contentTypeScope="" ma:versionID="79ec10c22e1122bc973b656373139f7c">
  <xsd:schema xmlns:xsd="http://www.w3.org/2001/XMLSchema" xmlns:xs="http://www.w3.org/2001/XMLSchema" xmlns:p="http://schemas.microsoft.com/office/2006/metadata/properties" xmlns:ns3="a39fbae5-8acd-4197-b697-b33df72f8641" targetNamespace="http://schemas.microsoft.com/office/2006/metadata/properties" ma:root="true" ma:fieldsID="545c9340a7c3aae0e93890736b85aea5" ns3:_="">
    <xsd:import namespace="a39fbae5-8acd-4197-b697-b33df72f864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9fbae5-8acd-4197-b697-b33df72f86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E42AFF-377A-47D3-84EF-20B0692369E9}">
  <ds:schemaRefs>
    <ds:schemaRef ds:uri="http://schemas.microsoft.com/sharepoint/v3/contenttype/forms"/>
  </ds:schemaRefs>
</ds:datastoreItem>
</file>

<file path=customXml/itemProps2.xml><?xml version="1.0" encoding="utf-8"?>
<ds:datastoreItem xmlns:ds="http://schemas.openxmlformats.org/officeDocument/2006/customXml" ds:itemID="{2A9B77A0-8658-45E5-8D19-245595005394}">
  <ds:schemaRef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a39fbae5-8acd-4197-b697-b33df72f864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3ED89F4-7DBB-4328-9B52-1656F73CF5DC}">
  <ds:schemaRefs>
    <ds:schemaRef ds:uri="a39fbae5-8acd-4197-b697-b33df72f86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TM03090430[[fn=Banded]]</Template>
  <TotalTime>12294</TotalTime>
  <Words>590</Words>
  <Application>Microsoft Office PowerPoint</Application>
  <PresentationFormat>Widescreen</PresentationFormat>
  <Paragraphs>67</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CIDFont+F3</vt:lpstr>
      <vt:lpstr>Corbel</vt:lpstr>
      <vt:lpstr>Segoe UI</vt:lpstr>
      <vt:lpstr>Wingdings</vt:lpstr>
      <vt:lpstr>Banded</vt:lpstr>
      <vt:lpstr>Slide 1</vt:lpstr>
      <vt:lpstr>Playground Activity Leaders in Schools</vt:lpstr>
      <vt:lpstr>Program Objectives</vt:lpstr>
      <vt:lpstr>Train-the-Trainer approach</vt:lpstr>
      <vt:lpstr>Resources Available</vt:lpstr>
      <vt:lpstr>Resources Required</vt:lpstr>
      <vt:lpstr>At your school board or school</vt:lpstr>
      <vt:lpstr>A Comprehensive School Program</vt:lpstr>
      <vt:lpstr>A Comprehensive School Program Action Items</vt:lpstr>
      <vt:lpstr>LPHAs can add their own logo</vt:lpstr>
    </vt:vector>
  </TitlesOfParts>
  <Company>Simcoe Muskoka District Health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PALS Overview Presentation</dc:title>
  <dc:creator>Eagle, Michelle</dc:creator>
  <cp:lastModifiedBy>Amélie Casonato</cp:lastModifiedBy>
  <cp:revision>36</cp:revision>
  <cp:lastPrinted>2023-11-01T16:56:17Z</cp:lastPrinted>
  <dcterms:created xsi:type="dcterms:W3CDTF">2023-10-19T18:54:27Z</dcterms:created>
  <dcterms:modified xsi:type="dcterms:W3CDTF">2025-02-21T16:27:51Z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0x0101002E1DAAED9D25744FAFAB52D9AFF4ACF6</vt:lpwstr>
  </property>
</Properties>
</file>