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4"/>
  </p:sldMasterIdLst>
  <p:notesMasterIdLst>
    <p:notesMasterId r:id="rId27"/>
  </p:notesMasterIdLst>
  <p:handoutMasterIdLst>
    <p:handoutMasterId r:id="rId28"/>
  </p:handoutMasterIdLst>
  <p:sldIdLst>
    <p:sldId id="256" r:id="rId5"/>
    <p:sldId id="315" r:id="rId6"/>
    <p:sldId id="310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99" r:id="rId22"/>
    <p:sldId id="298" r:id="rId23"/>
    <p:sldId id="297" r:id="rId24"/>
    <p:sldId id="326" r:id="rId25"/>
    <p:sldId id="273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05E80B-9387-16A9-4D3C-3CC65C8A9D96}" name="madison.reschke@niagararegion.ca" initials="ma" userId="S::urn:spo:guest#madison.reschke@niagararegion.ca::" providerId="AD"/>
  <p188:author id="{AD2E10C9-D254-7380-F778-2A83DBF66011}" name="Kelley Elliott" initials="KE" userId="S::kelley.elliott@county-lambton.on.ca::3f675dbd-0705-41ef-83de-c7f9aeb068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8"/>
    <a:srgbClr val="385BA6"/>
    <a:srgbClr val="99A7D2"/>
    <a:srgbClr val="F8FCFE"/>
    <a:srgbClr val="A9D7AE"/>
    <a:srgbClr val="F0F9FE"/>
    <a:srgbClr val="E1F4FD"/>
    <a:srgbClr val="FAFAFA"/>
    <a:srgbClr val="C8E6CC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A8A807-7CE6-4CFD-A7AF-CAB9BB4C5A0F}" v="38" dt="2025-05-08T22:34:27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microsoft.com/office/2015/10/relationships/revisionInfo" Target="revisionInfo.xml" Id="rId34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presProps" Target="presProp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tableStyles" Target="tableStyles.xml" Id="rId32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handoutMaster" Target="handoutMasters/handoutMaster1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theme" Target="theme/theme1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notesMaster" Target="notesMasters/notesMaster1.xml" Id="rId27" /><Relationship Type="http://schemas.openxmlformats.org/officeDocument/2006/relationships/viewProps" Target="viewProps.xml" Id="rId30" /><Relationship Type="http://schemas.microsoft.com/office/2018/10/relationships/authors" Target="authors.xml" Id="rId35" /><Relationship Type="http://schemas.openxmlformats.org/officeDocument/2006/relationships/slide" Target="slides/slide4.xml" Id="rId8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69BEE-5C22-49A5-A892-F6E6A4002A1B}"/>
              </a:ext>
            </a:extLst>
          </p:cNvPr>
          <p:cNvSpPr>
            <a:spLocks noGrp="1"/>
          </p:cNvSpPr>
          <p:nvPr>
            <p:ph type="hdr" sz="quarter" hasCustomPrompt="1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FB27-DC4B-4A29-B4F3-C665BDE47E71}"/>
              </a:ext>
            </a:extLst>
          </p:cNvPr>
          <p:cNvSpPr>
            <a:spLocks noGrp="1"/>
          </p:cNvSpPr>
          <p:nvPr>
            <p:ph type="dt" sz="quarter" idx="1" hasCustomPrompt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647B97-F030-426D-A9D1-6B39B13C23E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06FDF-174B-49EE-AD51-C827118F0FEB}"/>
              </a:ext>
            </a:extLst>
          </p:cNvPr>
          <p:cNvSpPr>
            <a:spLocks noGrp="1"/>
          </p:cNvSpPr>
          <p:nvPr>
            <p:ph type="ftr" sz="quarter" idx="2" hasCustomPrompt="1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10B1-614F-48C3-8F2D-C50C182871E6}"/>
              </a:ext>
            </a:extLst>
          </p:cNvPr>
          <p:cNvSpPr>
            <a:spLocks noGrp="1"/>
          </p:cNvSpPr>
          <p:nvPr>
            <p:ph type="sldNum" sz="quarter" idx="3" hasCustomPrompt="1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2751AA-B992-41E5-A909-E1A2443E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6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 hasCustomPrompt="1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 hasCustomPrompt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 hasCustomPrompt="1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CA"/>
              <a:t>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 hasCustomPrompt="1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 hasCustomPrompt="1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Établissez des normes de groupe pour la séance de formation. Elles peuvent être modifiées pour refléter les règles propres à votre école.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JOANNA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ENVISAGEZ D’AJOUTER DES JEUX PLUS COMPLIQUÉS À TITRE D’EXEMPLE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Prévoyez du temps pendant chaque séance de formation pour permettre aux élèves d’apprendre de nouveaux jeux et d’exercer leurs compétences en matière de communication. 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Cette diapositive peut être utilisée pour diviser la formation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Cette formation se déroule de préférence dans le gymnase ou à l’extérieur, en fonction des conditions météorologiques et de l’espace disponible.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Si vous avez un grand groupe de leaders PALS en formation, vous pouvez le diviser en petits groupes.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Demandez à chaque groupe de choisir des jeux dans les différentes sections du </a:t>
            </a:r>
            <a:r>
              <a:rPr lang="fr-CA" sz="1800">
                <a:solidFill>
                  <a:srgbClr val="231F20"/>
                </a:solidFill>
                <a:latin typeface="CIDFont+F5"/>
              </a:rPr>
              <a:t>Guide des jeux PALS</a:t>
            </a:r>
            <a:r>
              <a:rPr lang="fr-CA" sz="1800">
                <a:solidFill>
                  <a:srgbClr val="231F20"/>
                </a:solidFill>
              </a:rPr>
              <a:t>.</a:t>
            </a:r>
            <a:r>
              <a:rPr lang="fr-CA" sz="1800">
                <a:solidFill>
                  <a:srgbClr val="231F20"/>
                </a:solidFill>
                <a:latin typeface="CIDFont+F3"/>
              </a:rPr>
              <a:t> Par exemple, l’équipe, tague, le ballon et saut à la corde</a:t>
            </a:r>
            <a:r>
              <a:rPr lang="fr-CA" sz="1800">
                <a:solidFill>
                  <a:srgbClr val="231F20"/>
                </a:solidFill>
              </a:rPr>
              <a:t>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Donnez aux leaders PALS l’occasion de présenter et d’animer un jeu.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Permettez aux leaders PALS d’effectuer une rotation entre les différents jeux.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Vous pouvez également inviter les leaders PALS à partager certaines de leurs idées et suggestions pour de nouveaux jeux.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Amusez-vous bien!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051351B-2C5D-457B-ABE5-B64DBC7BD4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484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JOANNNA 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Prévoyez du temps pendant chaque séance de formation pour permettre aux élèves d’apprendre de nouveaux jeux et d’exercer leurs compétences en matière de communication. 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Cette diapositive peut être utilisée pour diviser la formation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Cette formation se déroule de préférence dans le gymnase ou à l’extérieur, en fonction des conditions météorologiques et de l’espace disponible.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Si vous avez un grand groupe de leaders PALS en formation, vous pouvez le diviser en petits groupes.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Demandez à chaque groupe de choisir des jeux dans les différentes sections du </a:t>
            </a:r>
            <a:r>
              <a:rPr lang="fr-CA" sz="1800">
                <a:solidFill>
                  <a:srgbClr val="231F20"/>
                </a:solidFill>
                <a:latin typeface="CIDFont+F5"/>
              </a:rPr>
              <a:t>Guide des jeux PALS</a:t>
            </a:r>
            <a:r>
              <a:rPr lang="fr-CA" sz="1800">
                <a:solidFill>
                  <a:srgbClr val="231F20"/>
                </a:solidFill>
              </a:rPr>
              <a:t>.</a:t>
            </a:r>
            <a:r>
              <a:rPr lang="fr-CA" sz="1800">
                <a:solidFill>
                  <a:srgbClr val="231F20"/>
                </a:solidFill>
                <a:latin typeface="CIDFont+F3"/>
              </a:rPr>
              <a:t> Par exemple, l’équipe, tague, le ballon et saut à la corde</a:t>
            </a:r>
            <a:r>
              <a:rPr lang="fr-CA" sz="1800">
                <a:solidFill>
                  <a:srgbClr val="231F20"/>
                </a:solidFill>
              </a:rPr>
              <a:t>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Donnez aux leaders PALS l’occasion de présenter et d’animer un jeu.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Permettez aux leaders PALS d’effectuer une rotation entre les différents jeux.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Vous pouvez également inviter les leaders PALS à partager certaines de leurs idées et suggestions pour de nouveaux jeux.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Amusez-vous bien!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051351B-2C5D-457B-ABE5-B64DBC7BD4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29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Joanna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Prévoyez du temps pendant chaque séance de formation pour permettre aux élèves d’apprendre de nouveaux jeux et d’exercer leurs compétences en matière de communication. 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Cette diapositive peut être utilisée pour diviser la formation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Cette formation se déroule de préférence dans le gymnase ou à l’extérieur, en fonction des conditions météorologiques et de l’espace disponible.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Si vous avez un grand groupe de leaders PALS en formation, vous pouvez le diviser en petits groupes.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Demandez à chaque groupe de choisir des jeux dans les différentes sections du </a:t>
            </a:r>
            <a:r>
              <a:rPr lang="fr-CA" sz="1800">
                <a:solidFill>
                  <a:srgbClr val="231F20"/>
                </a:solidFill>
                <a:latin typeface="CIDFont+F5"/>
              </a:rPr>
              <a:t>Guide des jeux PALS</a:t>
            </a:r>
            <a:r>
              <a:rPr lang="fr-CA" sz="1800">
                <a:solidFill>
                  <a:srgbClr val="231F20"/>
                </a:solidFill>
              </a:rPr>
              <a:t>.</a:t>
            </a:r>
            <a:r>
              <a:rPr lang="fr-CA" sz="1800">
                <a:solidFill>
                  <a:srgbClr val="231F20"/>
                </a:solidFill>
                <a:latin typeface="CIDFont+F3"/>
              </a:rPr>
              <a:t> Par exemple, l’équipe, tague, le ballon et saut à la corde</a:t>
            </a:r>
            <a:r>
              <a:rPr lang="fr-CA" sz="1800">
                <a:solidFill>
                  <a:srgbClr val="231F20"/>
                </a:solidFill>
              </a:rPr>
              <a:t>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Donnez aux leaders PALS l’occasion de présenter et d’animer un jeu.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Permettez aux leaders PALS d’effectuer une rotation entre les différents jeux.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Vous pouvez également inviter les leaders PALS à partager certaines de leurs idées et suggestions pour de nouveaux jeux.</a:t>
            </a:r>
          </a:p>
          <a:p>
            <a:pPr algn="l"/>
            <a:r>
              <a:rPr lang="fr-CA" sz="1800">
                <a:solidFill>
                  <a:srgbClr val="231F20"/>
                </a:solidFill>
                <a:latin typeface="CIDFont+F3"/>
              </a:rPr>
              <a:t>• Amusez-vous bien!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Ajouter les coordonnées du bureau de santé publique 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436186-3F75-E1D2-252F-AADD07FA9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90" r="3486"/>
          <a:stretch/>
        </p:blipFill>
        <p:spPr>
          <a:xfrm>
            <a:off x="-6843" y="-232011"/>
            <a:ext cx="12198844" cy="7090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cap="none" spc="-150" baseline="0"/>
            </a:lvl1pPr>
          </a:lstStyle>
          <a:p>
            <a:r>
              <a:rPr lang="fr-CA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CA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19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4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 hasCustomPrompt="1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 hasCustomPrompt="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 hasCustomPrompt="1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626590" y="284176"/>
            <a:ext cx="6755642" cy="1508760"/>
          </a:xfrm>
        </p:spPr>
        <p:txBody>
          <a:bodyPr/>
          <a:lstStyle>
            <a:lvl1pPr>
              <a:defRPr b="1" cap="none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fr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26590" y="2011680"/>
            <a:ext cx="6755639" cy="4206240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1C3ADD-E7F0-8060-2EC0-13679DE8C731}"/>
              </a:ext>
            </a:extLst>
          </p:cNvPr>
          <p:cNvCxnSpPr/>
          <p:nvPr userDrawn="1"/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 PALS">
            <a:extLst>
              <a:ext uri="{FF2B5EF4-FFF2-40B4-BE49-F238E27FC236}">
                <a16:creationId xmlns:a16="http://schemas.microsoft.com/office/drawing/2014/main" id="{797F8568-48D1-3411-9E1C-8D063C5A7C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087" y="2421312"/>
            <a:ext cx="3043852" cy="14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7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6000">
              <a:srgbClr val="E1F4FD"/>
            </a:gs>
            <a:gs pos="20000">
              <a:schemeClr val="bg1"/>
            </a:gs>
            <a:gs pos="87000">
              <a:schemeClr val="bg1"/>
            </a:gs>
            <a:gs pos="100000">
              <a:srgbClr val="C8E6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cap="none" spc="-150" baseline="0">
                <a:solidFill>
                  <a:schemeClr val="bg1"/>
                </a:solidFill>
              </a:defRPr>
            </a:lvl1pPr>
          </a:lstStyle>
          <a:p>
            <a:r>
              <a:rPr lang="fr-C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12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8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5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8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E1F4FD"/>
            </a:gs>
            <a:gs pos="20000">
              <a:schemeClr val="tx1"/>
            </a:gs>
            <a:gs pos="87000">
              <a:schemeClr val="tx1"/>
            </a:gs>
            <a:gs pos="100000">
              <a:srgbClr val="C8E6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 hasCustomPrompt="1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 hasCustomPrompt="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 hasCustomPrompt="1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0079CAC6-A72B-4EF8-B465-34FA47827E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1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38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none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/>
              <a:t>Slide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FDA4F-242B-E528-E302-ACF2F6B7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856480"/>
            <a:ext cx="12192000" cy="661293"/>
          </a:xfrm>
          <a:prstGeom prst="rect">
            <a:avLst/>
          </a:prstGeom>
          <a:solidFill>
            <a:srgbClr val="385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AFAE3D-8AC9-A383-BA58-62E1BC234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4457" y="4856480"/>
            <a:ext cx="7203086" cy="661293"/>
          </a:xfrm>
          <a:custGeom>
            <a:avLst/>
            <a:gdLst>
              <a:gd name="connsiteX0" fmla="*/ 592927 w 7437120"/>
              <a:gd name="connsiteY0" fmla="*/ 0 h 1185854"/>
              <a:gd name="connsiteX1" fmla="*/ 6844193 w 7437120"/>
              <a:gd name="connsiteY1" fmla="*/ 0 h 1185854"/>
              <a:gd name="connsiteX2" fmla="*/ 7425074 w 7437120"/>
              <a:gd name="connsiteY2" fmla="*/ 473432 h 1185854"/>
              <a:gd name="connsiteX3" fmla="*/ 7435074 w 7437120"/>
              <a:gd name="connsiteY3" fmla="*/ 572633 h 1185854"/>
              <a:gd name="connsiteX4" fmla="*/ 7437120 w 7437120"/>
              <a:gd name="connsiteY4" fmla="*/ 582766 h 1185854"/>
              <a:gd name="connsiteX5" fmla="*/ 7437120 w 7437120"/>
              <a:gd name="connsiteY5" fmla="*/ 592927 h 1185854"/>
              <a:gd name="connsiteX6" fmla="*/ 7437120 w 7437120"/>
              <a:gd name="connsiteY6" fmla="*/ 785968 h 1185854"/>
              <a:gd name="connsiteX7" fmla="*/ 7037234 w 7437120"/>
              <a:gd name="connsiteY7" fmla="*/ 1185854 h 1185854"/>
              <a:gd name="connsiteX8" fmla="*/ 6844193 w 7437120"/>
              <a:gd name="connsiteY8" fmla="*/ 1185854 h 1185854"/>
              <a:gd name="connsiteX9" fmla="*/ 592927 w 7437120"/>
              <a:gd name="connsiteY9" fmla="*/ 1185854 h 1185854"/>
              <a:gd name="connsiteX10" fmla="*/ 399886 w 7437120"/>
              <a:gd name="connsiteY10" fmla="*/ 1185854 h 1185854"/>
              <a:gd name="connsiteX11" fmla="*/ 0 w 7437120"/>
              <a:gd name="connsiteY11" fmla="*/ 785968 h 1185854"/>
              <a:gd name="connsiteX12" fmla="*/ 0 w 7437120"/>
              <a:gd name="connsiteY12" fmla="*/ 592927 h 1185854"/>
              <a:gd name="connsiteX13" fmla="*/ 0 w 7437120"/>
              <a:gd name="connsiteY13" fmla="*/ 582766 h 1185854"/>
              <a:gd name="connsiteX14" fmla="*/ 2046 w 7437120"/>
              <a:gd name="connsiteY14" fmla="*/ 572633 h 1185854"/>
              <a:gd name="connsiteX15" fmla="*/ 12046 w 7437120"/>
              <a:gd name="connsiteY15" fmla="*/ 473432 h 1185854"/>
              <a:gd name="connsiteX16" fmla="*/ 592927 w 7437120"/>
              <a:gd name="connsiteY16" fmla="*/ 0 h 118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37120" h="1185854">
                <a:moveTo>
                  <a:pt x="592927" y="0"/>
                </a:moveTo>
                <a:lnTo>
                  <a:pt x="6844193" y="0"/>
                </a:lnTo>
                <a:cubicBezTo>
                  <a:pt x="7130725" y="0"/>
                  <a:pt x="7369786" y="203245"/>
                  <a:pt x="7425074" y="473432"/>
                </a:cubicBezTo>
                <a:lnTo>
                  <a:pt x="7435074" y="572633"/>
                </a:lnTo>
                <a:lnTo>
                  <a:pt x="7437120" y="582766"/>
                </a:lnTo>
                <a:lnTo>
                  <a:pt x="7437120" y="592927"/>
                </a:lnTo>
                <a:lnTo>
                  <a:pt x="7437120" y="785968"/>
                </a:lnTo>
                <a:cubicBezTo>
                  <a:pt x="7437120" y="1006819"/>
                  <a:pt x="7258085" y="1185854"/>
                  <a:pt x="7037234" y="1185854"/>
                </a:cubicBezTo>
                <a:lnTo>
                  <a:pt x="6844193" y="1185854"/>
                </a:lnTo>
                <a:lnTo>
                  <a:pt x="592927" y="1185854"/>
                </a:lnTo>
                <a:lnTo>
                  <a:pt x="399886" y="1185854"/>
                </a:lnTo>
                <a:cubicBezTo>
                  <a:pt x="179035" y="1185854"/>
                  <a:pt x="0" y="1006819"/>
                  <a:pt x="0" y="785968"/>
                </a:cubicBezTo>
                <a:lnTo>
                  <a:pt x="0" y="592927"/>
                </a:lnTo>
                <a:lnTo>
                  <a:pt x="0" y="582766"/>
                </a:lnTo>
                <a:lnTo>
                  <a:pt x="2046" y="572633"/>
                </a:lnTo>
                <a:lnTo>
                  <a:pt x="12046" y="473432"/>
                </a:lnTo>
                <a:cubicBezTo>
                  <a:pt x="67334" y="203245"/>
                  <a:pt x="306395" y="0"/>
                  <a:pt x="592927" y="0"/>
                </a:cubicBezTo>
                <a:close/>
              </a:path>
            </a:pathLst>
          </a:custGeom>
          <a:solidFill>
            <a:srgbClr val="494948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39F28-2260-23BC-5D9D-66C5CFE2AADD}"/>
              </a:ext>
            </a:extLst>
          </p:cNvPr>
          <p:cNvSpPr txBox="1">
            <a:spLocks/>
          </p:cNvSpPr>
          <p:nvPr/>
        </p:nvSpPr>
        <p:spPr>
          <a:xfrm>
            <a:off x="1886445" y="4874411"/>
            <a:ext cx="8673427" cy="5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4000" b="1">
                <a:latin typeface="+mj-lt"/>
                <a:cs typeface="Segoe UI" panose="020B0502040204020203" pitchFamily="34" charset="0"/>
              </a:rPr>
              <a:t>Rôles des élèves leaders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9B3BEE-29A8-25DD-5BA1-15CDA1FB9A54}"/>
              </a:ext>
            </a:extLst>
          </p:cNvPr>
          <p:cNvSpPr txBox="1">
            <a:spLocks/>
          </p:cNvSpPr>
          <p:nvPr/>
        </p:nvSpPr>
        <p:spPr>
          <a:xfrm>
            <a:off x="814261" y="5574656"/>
            <a:ext cx="4452238" cy="574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CA" sz="3100" b="1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Date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76400BF-E0D1-4270-9498-8B984A246F64}"/>
              </a:ext>
            </a:extLst>
          </p:cNvPr>
          <p:cNvSpPr txBox="1">
            <a:spLocks/>
          </p:cNvSpPr>
          <p:nvPr/>
        </p:nvSpPr>
        <p:spPr>
          <a:xfrm>
            <a:off x="5974080" y="5574656"/>
            <a:ext cx="5403659" cy="48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CA" sz="3100" b="1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Présentateur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67178F0-E0C8-10D7-8504-82862ECAFB9F}"/>
              </a:ext>
            </a:extLst>
          </p:cNvPr>
          <p:cNvSpPr txBox="1">
            <a:spLocks/>
          </p:cNvSpPr>
          <p:nvPr/>
        </p:nvSpPr>
        <p:spPr>
          <a:xfrm>
            <a:off x="4826540" y="138551"/>
            <a:ext cx="2538921" cy="661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Ajoutez</a:t>
            </a:r>
            <a:r>
              <a:rPr lang="en-US" sz="4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votre</a:t>
            </a:r>
            <a:r>
              <a:rPr lang="en-US" sz="4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logo </a:t>
            </a:r>
            <a:r>
              <a:rPr lang="en-US" sz="4000" b="1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ici</a:t>
            </a:r>
            <a:endParaRPr lang="en-US" sz="32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680D40-80DE-D757-4786-1004F2559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856727"/>
            <a:ext cx="72866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 fontScale="90000"/>
          </a:bodyPr>
          <a:lstStyle/>
          <a:p>
            <a:r>
              <a:rPr lang="fr-CA"/>
              <a:t>Communiquer en tant que leader PALS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fr-CA" sz="2400" b="1">
                <a:solidFill>
                  <a:schemeClr val="bg1"/>
                </a:solidFill>
                <a:cs typeface="Arial" panose="020B0604020202020204" pitchFamily="34" charset="0"/>
              </a:rPr>
              <a:t>C’est l’heure de se pratiquer!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770730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A" sz="2800" b="1">
                <a:cs typeface="Arial" panose="020B0604020202020204" pitchFamily="34" charset="0"/>
              </a:rPr>
              <a:t>Leader A : </a:t>
            </a:r>
            <a:r>
              <a:rPr lang="fr-CA" sz="2800">
                <a:cs typeface="Arial" panose="020B0604020202020204" pitchFamily="34" charset="0"/>
              </a:rPr>
              <a:t>« OK tout le monde, on est censés travailler ensemble pour ranger l’équipement du terrain de jeu. Rangez l’équipement et dites-le-moi quand vous aurez fini. »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2702763"/>
            <a:ext cx="6420135" cy="2456088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5096" y="1792936"/>
            <a:ext cx="3588674" cy="3427403"/>
            <a:chOff x="193617" y="1846280"/>
            <a:chExt cx="3588674" cy="34274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36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 fontScale="90000"/>
          </a:bodyPr>
          <a:lstStyle/>
          <a:p>
            <a:r>
              <a:rPr lang="fr-CA"/>
              <a:t>Communiquer en tant que leader PALS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fr-CA" sz="2400" b="1">
                <a:solidFill>
                  <a:schemeClr val="bg1"/>
                </a:solidFill>
                <a:cs typeface="Arial" panose="020B0604020202020204" pitchFamily="34" charset="0"/>
              </a:rPr>
              <a:t>C’est l’heure de se pratiquer!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6755638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A" sz="2800" b="1" dirty="0">
                <a:cs typeface="Arial" panose="020B0604020202020204" pitchFamily="34" charset="0"/>
              </a:rPr>
              <a:t>Leader B : </a:t>
            </a:r>
            <a:r>
              <a:rPr lang="fr-CA" sz="2800" dirty="0">
                <a:cs typeface="Arial" panose="020B0604020202020204" pitchFamily="34" charset="0"/>
              </a:rPr>
              <a:t>« Aujourd’hui, nous allons apprendre un nouveau jeu. Pour commencer, nous allons lire les instructions afin de savoir comment jouer. Ensuite, nous allons choisir les équipes. Ensuite, nous allons nous entraîner. Est-ce que ça convient à tout le monde? »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2702762"/>
            <a:ext cx="7080340" cy="3088437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ECB78-FAFF-1B49-FF43-F0C9F4174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14"/>
          <a:stretch/>
        </p:blipFill>
        <p:spPr>
          <a:xfrm flipH="1">
            <a:off x="8161073" y="943706"/>
            <a:ext cx="3209551" cy="17590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1610" y="2217105"/>
            <a:ext cx="3588674" cy="3427403"/>
            <a:chOff x="193617" y="1846280"/>
            <a:chExt cx="3588674" cy="34274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9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10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332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5142443" cy="1508760"/>
          </a:xfrm>
        </p:spPr>
        <p:txBody>
          <a:bodyPr>
            <a:normAutofit/>
          </a:bodyPr>
          <a:lstStyle/>
          <a:p>
            <a:r>
              <a:rPr lang="fr-CA" dirty="0"/>
              <a:t>Communiquer en tant que leader PALS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fr-CA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l’heure de l’</a:t>
            </a:r>
            <a:r>
              <a:rPr lang="fr-CA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entraînement</a:t>
            </a:r>
            <a:r>
              <a:rPr lang="fr-CA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Content Placeholder 2" descr="Dessin d'une enfant  Description générée automatiquement">
            <a:extLst>
              <a:ext uri="{FF2B5EF4-FFF2-40B4-BE49-F238E27FC236}">
                <a16:creationId xmlns:a16="http://schemas.microsoft.com/office/drawing/2014/main" id="{682CCEEC-0A83-7491-9DB8-CD8CFCFCE98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b="48542"/>
          <a:stretch/>
        </p:blipFill>
        <p:spPr>
          <a:xfrm flipH="1">
            <a:off x="8552878" y="1157836"/>
            <a:ext cx="2432309" cy="1544927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658704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A" sz="2800" b="1">
                <a:cs typeface="Arial" panose="020B0604020202020204" pitchFamily="34" charset="0"/>
              </a:rPr>
              <a:t>Leader C : </a:t>
            </a:r>
            <a:r>
              <a:rPr lang="fr-CA" sz="2800">
                <a:cs typeface="Arial" panose="020B0604020202020204" pitchFamily="34" charset="0"/>
              </a:rPr>
              <a:t>« Je suis le leader, vous devez faire ce que je dis, sinon je ne vous laisserai pas jouer. »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3255" y="2712649"/>
            <a:ext cx="5983406" cy="1681790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2941" y="1792936"/>
            <a:ext cx="3588674" cy="3427403"/>
            <a:chOff x="193617" y="1846280"/>
            <a:chExt cx="3588674" cy="34274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555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 fontScale="90000"/>
          </a:bodyPr>
          <a:lstStyle/>
          <a:p>
            <a:r>
              <a:rPr lang="fr-CA"/>
              <a:t>Communiquer en tant que leader PALS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fr-CA" sz="2400" b="1">
                <a:solidFill>
                  <a:schemeClr val="bg1"/>
                </a:solidFill>
                <a:cs typeface="Arial" panose="020B0604020202020204" pitchFamily="34" charset="0"/>
              </a:rPr>
              <a:t>C’est l’heure de se pratiquer!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604113" cy="132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A" sz="2800" b="1">
                <a:cs typeface="Arial" panose="020B0604020202020204" pitchFamily="34" charset="0"/>
              </a:rPr>
              <a:t>Leader D : </a:t>
            </a:r>
            <a:r>
              <a:rPr lang="fr-CA" sz="2800">
                <a:cs typeface="Arial" panose="020B0604020202020204" pitchFamily="34" charset="0"/>
              </a:rPr>
              <a:t>« Tu es le meilleur coureur. Tu veux être le chasseur? Est-ce que quelqu’un connaît un jeu de tague auquel on peut jouer? »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2702762"/>
            <a:ext cx="6420135" cy="1991157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7391" y="1851110"/>
            <a:ext cx="3588674" cy="3427403"/>
            <a:chOff x="193617" y="1846280"/>
            <a:chExt cx="3588674" cy="34274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53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 fontScale="90000"/>
          </a:bodyPr>
          <a:lstStyle/>
          <a:p>
            <a:r>
              <a:rPr lang="fr-CA"/>
              <a:t>Communiquer en tant que leader PALS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fr-CA" sz="2400" b="1">
                <a:solidFill>
                  <a:schemeClr val="bg1"/>
                </a:solidFill>
                <a:cs typeface="Arial" panose="020B0604020202020204" pitchFamily="34" charset="0"/>
              </a:rPr>
              <a:t>C’est l’heure de se pratiquer!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3380463"/>
            <a:ext cx="5604113" cy="132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A" sz="2800" b="1" dirty="0">
                <a:cs typeface="Arial" panose="020B0604020202020204" pitchFamily="34" charset="0"/>
              </a:rPr>
              <a:t>Leader E : </a:t>
            </a:r>
            <a:r>
              <a:rPr lang="fr-CA" sz="2800" dirty="0">
                <a:cs typeface="Arial" panose="020B0604020202020204" pitchFamily="34" charset="0"/>
              </a:rPr>
              <a:t>« Je ne sais pas trop ce qu’il faut faire. Faites ce que vous voulez. »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3186855"/>
            <a:ext cx="5928815" cy="1514395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" name="Content Placeholder 10" descr="Dessin d'une enfant  Description générée automatiquement">
            <a:extLst>
              <a:ext uri="{FF2B5EF4-FFF2-40B4-BE49-F238E27FC236}">
                <a16:creationId xmlns:a16="http://schemas.microsoft.com/office/drawing/2014/main" id="{3170E95B-9DF8-D5DF-45B1-8C51E1C20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 flipH="1">
            <a:off x="8125262" y="1389707"/>
            <a:ext cx="2424457" cy="17746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4353" y="2011680"/>
            <a:ext cx="3588674" cy="3427403"/>
            <a:chOff x="193617" y="1846280"/>
            <a:chExt cx="3588674" cy="34274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9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10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234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fr-CA"/>
              <a:t>Résolution des conflits : Stratégies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fr-CA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pic>
        <p:nvPicPr>
          <p:cNvPr id="2" name="Picture 1" descr="Attendre et travailler dessus.">
            <a:extLst>
              <a:ext uri="{FF2B5EF4-FFF2-40B4-BE49-F238E27FC236}">
                <a16:creationId xmlns:a16="http://schemas.microsoft.com/office/drawing/2014/main" id="{EDF36FEE-2827-5C0F-B7EC-EA41F4B3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621" y="1781020"/>
            <a:ext cx="4337755" cy="612282"/>
          </a:xfrm>
          <a:prstGeom prst="rect">
            <a:avLst/>
          </a:prstGeom>
        </p:spPr>
      </p:pic>
      <p:pic>
        <p:nvPicPr>
          <p:cNvPr id="3" name="Picture 2" descr="S’excuser.">
            <a:extLst>
              <a:ext uri="{FF2B5EF4-FFF2-40B4-BE49-F238E27FC236}">
                <a16:creationId xmlns:a16="http://schemas.microsoft.com/office/drawing/2014/main" id="{985BD27B-3639-C3DD-AC71-26604659D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57" y="2486502"/>
            <a:ext cx="2746374" cy="614186"/>
          </a:xfrm>
          <a:prstGeom prst="rect">
            <a:avLst/>
          </a:prstGeom>
        </p:spPr>
      </p:pic>
      <p:pic>
        <p:nvPicPr>
          <p:cNvPr id="7" name="Picture 6" descr="Leur demander d’arrêter.">
            <a:extLst>
              <a:ext uri="{FF2B5EF4-FFF2-40B4-BE49-F238E27FC236}">
                <a16:creationId xmlns:a16="http://schemas.microsoft.com/office/drawing/2014/main" id="{B03B3C94-3D27-86F8-60C5-4253E109A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57" y="3193888"/>
            <a:ext cx="3533421" cy="642724"/>
          </a:xfrm>
          <a:prstGeom prst="rect">
            <a:avLst/>
          </a:prstGeom>
        </p:spPr>
      </p:pic>
      <p:pic>
        <p:nvPicPr>
          <p:cNvPr id="8" name="Picture 7" descr="S’entendre sur quelque chose.">
            <a:extLst>
              <a:ext uri="{FF2B5EF4-FFF2-40B4-BE49-F238E27FC236}">
                <a16:creationId xmlns:a16="http://schemas.microsoft.com/office/drawing/2014/main" id="{104E3C33-3C7F-C84B-CFB5-42BB52FE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066" y="3929812"/>
            <a:ext cx="2954865" cy="615399"/>
          </a:xfrm>
          <a:prstGeom prst="rect">
            <a:avLst/>
          </a:prstGeom>
        </p:spPr>
      </p:pic>
      <p:pic>
        <p:nvPicPr>
          <p:cNvPr id="10" name="Picture 9" descr="En discuter.">
            <a:extLst>
              <a:ext uri="{FF2B5EF4-FFF2-40B4-BE49-F238E27FC236}">
                <a16:creationId xmlns:a16="http://schemas.microsoft.com/office/drawing/2014/main" id="{B2B8B35F-543C-5451-70AC-F8C9E849C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735" y="4638411"/>
            <a:ext cx="2930524" cy="670630"/>
          </a:xfrm>
          <a:prstGeom prst="rect">
            <a:avLst/>
          </a:prstGeom>
        </p:spPr>
      </p:pic>
      <p:pic>
        <p:nvPicPr>
          <p:cNvPr id="11" name="Picture 10" descr="Demander l’aide d’un adulte.">
            <a:extLst>
              <a:ext uri="{FF2B5EF4-FFF2-40B4-BE49-F238E27FC236}">
                <a16:creationId xmlns:a16="http://schemas.microsoft.com/office/drawing/2014/main" id="{CD222F0A-BD44-A70E-6300-897EE9D14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065" y="5402239"/>
            <a:ext cx="3942645" cy="6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6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EAD8-16FA-FA3C-AA14-912A02D5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6198292" cy="1508760"/>
          </a:xfrm>
        </p:spPr>
        <p:txBody>
          <a:bodyPr/>
          <a:lstStyle/>
          <a:p>
            <a:r>
              <a:rPr lang="fr-CA"/>
              <a:t>Résolution des conflits : Étapes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91BDB4-FFFF-C60A-F654-D8ADF0339717}"/>
              </a:ext>
            </a:extLst>
          </p:cNvPr>
          <p:cNvGrpSpPr/>
          <p:nvPr/>
        </p:nvGrpSpPr>
        <p:grpSpPr>
          <a:xfrm>
            <a:off x="4727826" y="1706252"/>
            <a:ext cx="6863538" cy="4779389"/>
            <a:chOff x="5615332" y="2677082"/>
            <a:chExt cx="6876226" cy="35387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7FEBB1-F76D-EBD9-3785-EB68C2F8F612}"/>
                </a:ext>
              </a:extLst>
            </p:cNvPr>
            <p:cNvSpPr/>
            <p:nvPr/>
          </p:nvSpPr>
          <p:spPr>
            <a:xfrm>
              <a:off x="5900987" y="2677082"/>
              <a:ext cx="5580178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2400" dirty="0">
                  <a:solidFill>
                    <a:schemeClr val="bg1"/>
                  </a:solidFill>
                </a:rPr>
                <a:t>Identifiez le conflit – sur quoi sommes-nous en désaccord?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F004AE1-6B8F-EA48-71D5-E3D9089BFDAD}"/>
                </a:ext>
              </a:extLst>
            </p:cNvPr>
            <p:cNvSpPr/>
            <p:nvPr/>
          </p:nvSpPr>
          <p:spPr>
            <a:xfrm>
              <a:off x="5615332" y="2677083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1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r>
                <a:rPr lang="fr-CA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05A02B-F946-E86B-6360-BE3F506BAFD2}"/>
                </a:ext>
              </a:extLst>
            </p:cNvPr>
            <p:cNvSpPr/>
            <p:nvPr/>
          </p:nvSpPr>
          <p:spPr>
            <a:xfrm rot="21600000">
              <a:off x="5900987" y="3418933"/>
              <a:ext cx="4492499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2400">
                  <a:solidFill>
                    <a:schemeClr val="bg1"/>
                  </a:solidFill>
                </a:rPr>
                <a:t>Écoutons-nous les uns les autres.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422D13-2AAA-68E6-44B2-25036438C457}"/>
                </a:ext>
              </a:extLst>
            </p:cNvPr>
            <p:cNvSpPr/>
            <p:nvPr/>
          </p:nvSpPr>
          <p:spPr>
            <a:xfrm>
              <a:off x="5615332" y="341893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457200" rIns="0" bIns="0" anchor="b" anchorCtr="0"/>
            <a:lstStyle/>
            <a:p>
              <a:pPr algn="ctr">
                <a:lnSpc>
                  <a:spcPct val="200000"/>
                </a:lnSpc>
              </a:pPr>
              <a:r>
                <a:rPr lang="fr-CA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5E2312-AA9B-1B79-1609-A4B4519FA997}"/>
                </a:ext>
              </a:extLst>
            </p:cNvPr>
            <p:cNvSpPr/>
            <p:nvPr/>
          </p:nvSpPr>
          <p:spPr>
            <a:xfrm>
              <a:off x="5900987" y="4160783"/>
              <a:ext cx="6213357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2400">
                  <a:solidFill>
                    <a:schemeClr val="bg1"/>
                  </a:solidFill>
                </a:rPr>
                <a:t>Parlez calmement, en utilisant des énoncés « je » pour clarifier les choses.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446B23-22A1-A61A-8197-45FE67BE1925}"/>
                </a:ext>
              </a:extLst>
            </p:cNvPr>
            <p:cNvSpPr/>
            <p:nvPr/>
          </p:nvSpPr>
          <p:spPr>
            <a:xfrm>
              <a:off x="5615332" y="416078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48640" rIns="0" anchor="b" anchorCtr="0"/>
            <a:lstStyle/>
            <a:p>
              <a:pPr algn="ctr">
                <a:lnSpc>
                  <a:spcPct val="200000"/>
                </a:lnSpc>
              </a:pPr>
              <a:r>
                <a:rPr lang="fr-CA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9E7DC0-B413-6F4A-983F-A19ED1AD4293}"/>
                </a:ext>
              </a:extLst>
            </p:cNvPr>
            <p:cNvSpPr/>
            <p:nvPr/>
          </p:nvSpPr>
          <p:spPr>
            <a:xfrm>
              <a:off x="5900987" y="4902633"/>
              <a:ext cx="6213357" cy="571311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2400">
                  <a:solidFill>
                    <a:schemeClr val="bg1"/>
                  </a:solidFill>
                </a:rPr>
                <a:t>Envisage la question selon plusieurs points de vue – réfléchis au désaccord sous tous les angles.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35F4F4-BD4F-B9A5-E25B-072D16EA990F}"/>
                </a:ext>
              </a:extLst>
            </p:cNvPr>
            <p:cNvSpPr/>
            <p:nvPr/>
          </p:nvSpPr>
          <p:spPr>
            <a:xfrm>
              <a:off x="5615332" y="490263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0"/>
            <a:lstStyle/>
            <a:p>
              <a:r>
                <a:rPr lang="fr-CA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D4DA55-FE70-09C0-DA0B-B729A287AAF9}"/>
                </a:ext>
              </a:extLst>
            </p:cNvPr>
            <p:cNvSpPr/>
            <p:nvPr/>
          </p:nvSpPr>
          <p:spPr>
            <a:xfrm>
              <a:off x="5900986" y="5644484"/>
              <a:ext cx="6590572" cy="571311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2400">
                  <a:solidFill>
                    <a:schemeClr val="bg1"/>
                  </a:solidFill>
                </a:rPr>
                <a:t>Essayez de rester calme jusqu’à ce que vous trouviez une solution où toutes les parties estiment que leurs besoins ont été satisfaits.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EB3344-60E8-4B7F-A079-2C7CBBF84976}"/>
                </a:ext>
              </a:extLst>
            </p:cNvPr>
            <p:cNvSpPr/>
            <p:nvPr/>
          </p:nvSpPr>
          <p:spPr>
            <a:xfrm>
              <a:off x="5615332" y="5644485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0"/>
            <a:lstStyle/>
            <a:p>
              <a:pPr algn="ctr"/>
              <a:r>
                <a:rPr lang="fr-CA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905" y="2347532"/>
            <a:ext cx="3588674" cy="3427403"/>
            <a:chOff x="193617" y="1846280"/>
            <a:chExt cx="3588674" cy="34274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7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1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57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EF029-F08A-E777-A2D6-46C892F0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Esprit sportif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43D1C2-A3A9-4FD1-8518-F8402461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/>
              <a:t> </a:t>
            </a:r>
          </a:p>
        </p:txBody>
      </p:sp>
      <p:pic>
        <p:nvPicPr>
          <p:cNvPr id="6" name="Picture 5" descr="Gros plan sur un mot  Description générée automatiquement">
            <a:extLst>
              <a:ext uri="{FF2B5EF4-FFF2-40B4-BE49-F238E27FC236}">
                <a16:creationId xmlns:a16="http://schemas.microsoft.com/office/drawing/2014/main" id="{4F55D7C2-9362-D698-C011-749F9081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2445070"/>
            <a:ext cx="4535310" cy="726082"/>
          </a:xfrm>
          <a:prstGeom prst="rect">
            <a:avLst/>
          </a:prstGeom>
        </p:spPr>
      </p:pic>
      <p:pic>
        <p:nvPicPr>
          <p:cNvPr id="7" name="Picture 6" descr="Gros plan sur un mot  Description générée automatiquement">
            <a:extLst>
              <a:ext uri="{FF2B5EF4-FFF2-40B4-BE49-F238E27FC236}">
                <a16:creationId xmlns:a16="http://schemas.microsoft.com/office/drawing/2014/main" id="{A0DBB572-A6D3-90A2-9D65-918EA66F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72" y="3770758"/>
            <a:ext cx="3810000" cy="7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6" name="Picture 5" descr="Champ d'herbe verte avec ciel bleu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55" b="99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fr-CA" sz="7200" b="1" cap="none">
                <a:solidFill>
                  <a:schemeClr val="tx1"/>
                </a:solidFill>
              </a:rPr>
              <a:t>Jouons à un jeu!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fr-CA" sz="2800" b="1">
                <a:ln w="0"/>
                <a:solidFill>
                  <a:schemeClr val="bg1"/>
                </a:solidFill>
              </a:rPr>
              <a:t>L’éclair dans la bouteille </a:t>
            </a:r>
          </a:p>
        </p:txBody>
      </p:sp>
    </p:spTree>
    <p:extLst>
      <p:ext uri="{BB962C8B-B14F-4D97-AF65-F5344CB8AC3E}">
        <p14:creationId xmlns:p14="http://schemas.microsoft.com/office/powerpoint/2010/main" val="157304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6" name="Picture 5" descr="Gros plan sur la texture des feuilles d'automne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fr-CA" sz="7200" b="1" cap="none">
                <a:solidFill>
                  <a:schemeClr val="tx1"/>
                </a:solidFill>
              </a:rPr>
              <a:t>Jouons à un jeu!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fr-CA" sz="2800" b="1">
                <a:ln w="0"/>
                <a:solidFill>
                  <a:schemeClr val="bg1"/>
                </a:solidFill>
              </a:rPr>
              <a:t>Plus haut ou plus bas </a:t>
            </a:r>
          </a:p>
        </p:txBody>
      </p:sp>
    </p:spTree>
    <p:extLst>
      <p:ext uri="{BB962C8B-B14F-4D97-AF65-F5344CB8AC3E}">
        <p14:creationId xmlns:p14="http://schemas.microsoft.com/office/powerpoint/2010/main" val="125180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47077-7137-F0BA-8BA7-7AF736C95B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fr-CA" sz="2400" b="1" dirty="0">
                <a:solidFill>
                  <a:schemeClr val="dk1"/>
                </a:solidFill>
                <a:cs typeface="Arial"/>
              </a:rPr>
              <a:t>Prépare-toi à 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fr-CA" sz="2400" dirty="0">
                <a:solidFill>
                  <a:schemeClr val="dk1"/>
                </a:solidFill>
                <a:cs typeface="Arial"/>
              </a:rPr>
              <a:t>Devenir un leader plus confiant.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fr-CA" sz="2400" dirty="0">
                <a:solidFill>
                  <a:schemeClr val="dk1"/>
                </a:solidFill>
                <a:cs typeface="Arial"/>
              </a:rPr>
              <a:t>Apprendre à résoudre des problèmes sur le terrain de jeu.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fr-CA" sz="2400" dirty="0">
                <a:solidFill>
                  <a:schemeClr val="dk1"/>
                </a:solidFill>
                <a:cs typeface="Arial"/>
              </a:rPr>
              <a:t>Aider les jeunes élèves à être plus actifs physiquement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fr-CA" sz="2400" dirty="0">
                <a:solidFill>
                  <a:schemeClr val="dk1"/>
                </a:solidFill>
                <a:cs typeface="Arial"/>
              </a:rPr>
              <a:t>Te faire de nouveaux amis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fr-CA" sz="2400" dirty="0">
                <a:solidFill>
                  <a:schemeClr val="dk1"/>
                </a:solidFill>
                <a:cs typeface="Arial"/>
              </a:rPr>
              <a:t>Faire en sorte que chacun se sente inclus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T’amuser</a:t>
            </a:r>
            <a:r>
              <a:rPr lang="fr-CA" sz="2400" dirty="0">
                <a:solidFill>
                  <a:schemeClr val="dk1"/>
                </a:solidFill>
                <a:cs typeface="Arial"/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4636" y="2011680"/>
            <a:ext cx="3588674" cy="3427403"/>
            <a:chOff x="193617" y="1846280"/>
            <a:chExt cx="3588674" cy="34274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7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8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684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6" name="Picture 5" descr="Papier peint texture neige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54" b="76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fr-CA" sz="7200" b="1" cap="none">
                <a:solidFill>
                  <a:schemeClr val="tx1"/>
                </a:solidFill>
              </a:rPr>
              <a:t>Jouons à un jeu!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fr-CA" sz="2800" b="1">
                <a:ln w="0"/>
                <a:solidFill>
                  <a:schemeClr val="bg1"/>
                </a:solidFill>
              </a:rPr>
              <a:t>Écureuils dans l’arbre </a:t>
            </a:r>
          </a:p>
        </p:txBody>
      </p:sp>
    </p:spTree>
    <p:extLst>
      <p:ext uri="{BB962C8B-B14F-4D97-AF65-F5344CB8AC3E}">
        <p14:creationId xmlns:p14="http://schemas.microsoft.com/office/powerpoint/2010/main" val="80883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02923E-ED24-F76F-13C2-3E6A7D9F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Engagement des leaders PALS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30EF03-E877-90D2-4700-B3F2CBD07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1792936"/>
            <a:ext cx="6755639" cy="4424984"/>
          </a:xfrm>
        </p:spPr>
        <p:txBody>
          <a:bodyPr>
            <a:normAutofit lnSpcReduction="10000"/>
          </a:bodyPr>
          <a:lstStyle/>
          <a:p>
            <a:pPr marL="228600" indent="-228600"/>
            <a:r>
              <a:rPr lang="fr-CA"/>
              <a:t>• Inviter les élèves à participer et à jouer aux jeux. </a:t>
            </a:r>
          </a:p>
          <a:p>
            <a:pPr marL="228600" indent="-228600"/>
            <a:r>
              <a:rPr lang="fr-CA"/>
              <a:t>• Diriger les activités et expliquer clairement les règles à tous. </a:t>
            </a:r>
          </a:p>
          <a:p>
            <a:pPr marL="228600" indent="-228600"/>
            <a:r>
              <a:rPr lang="fr-CA"/>
              <a:t>• M’assurer que j’ai tout le matériel nécessaire à l’activité. </a:t>
            </a:r>
          </a:p>
          <a:p>
            <a:pPr marL="228600" indent="-228600"/>
            <a:r>
              <a:rPr lang="fr-CA"/>
              <a:t>• Continuer à apprendre de nouveaux jeux. </a:t>
            </a:r>
          </a:p>
          <a:p>
            <a:pPr marL="228600" indent="-228600"/>
            <a:r>
              <a:rPr lang="fr-CA"/>
              <a:t>• Assister aux réunions des leaders PALS. </a:t>
            </a:r>
          </a:p>
          <a:p>
            <a:pPr marL="228600" indent="-228600"/>
            <a:r>
              <a:rPr lang="fr-CA"/>
              <a:t>• Être responsable de me présenter à l’heure prévue.  (sauf si je suis malade). </a:t>
            </a:r>
          </a:p>
          <a:p>
            <a:pPr marL="228600" indent="-228600"/>
            <a:r>
              <a:rPr lang="fr-CA"/>
              <a:t>• Donner l’exemple de l’esprit sportif, de la bonne écoute et du plaisir.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pPr marL="0" indent="228600"/>
            <a:endParaRPr lang="en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3241" y="1976556"/>
            <a:ext cx="3588674" cy="3427403"/>
            <a:chOff x="193617" y="1846280"/>
            <a:chExt cx="3588674" cy="34274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7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8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344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/>
              <a:t>Slide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80EFD-3890-9E7B-8C6C-19917BF6835E}"/>
              </a:ext>
            </a:extLst>
          </p:cNvPr>
          <p:cNvSpPr txBox="1">
            <a:spLocks/>
          </p:cNvSpPr>
          <p:nvPr/>
        </p:nvSpPr>
        <p:spPr>
          <a:xfrm>
            <a:off x="1875067" y="4566971"/>
            <a:ext cx="8673427" cy="132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[personnalisation par le BSP local].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BDE4D3-E079-C87E-50AD-7E65D2D95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953699" y="551506"/>
            <a:ext cx="2538921" cy="661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568ADC7-C841-CE3D-0725-EDB6352262E1}"/>
              </a:ext>
            </a:extLst>
          </p:cNvPr>
          <p:cNvSpPr txBox="1">
            <a:spLocks noGrp="1"/>
          </p:cNvSpPr>
          <p:nvPr/>
        </p:nvSpPr>
        <p:spPr>
          <a:xfrm>
            <a:off x="4487951" y="370477"/>
            <a:ext cx="3216098" cy="8423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votre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logo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ici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AC42EF-6BCE-454C-B00A-6A903B7E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066800"/>
            <a:ext cx="92868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92D6-1948-A6C3-99F0-D8C3C501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87" y="991646"/>
            <a:ext cx="6755642" cy="1508760"/>
          </a:xfrm>
        </p:spPr>
        <p:txBody>
          <a:bodyPr>
            <a:normAutofit fontScale="90000"/>
          </a:bodyPr>
          <a:lstStyle/>
          <a:p>
            <a:r>
              <a:rPr lang="fr-CA" dirty="0"/>
              <a:t> La devise de PALS : </a:t>
            </a:r>
            <a:br>
              <a:rPr lang="fr-CA" dirty="0"/>
            </a:br>
            <a:br>
              <a:rPr lang="fr-CA" dirty="0"/>
            </a:br>
            <a:r>
              <a:rPr lang="fr-CA" dirty="0"/>
              <a:t>Toujours de la place pour un de plus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BD45-CC64-E0EF-6115-166F6B80E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2762864"/>
            <a:ext cx="6755639" cy="345505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Quelle est la signification de notre devise?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Comment pouvons-nous démontrer cette devise sur le terrain de jeu en tant que leaders PALS?</a:t>
            </a:r>
          </a:p>
          <a:p>
            <a:endParaRPr lang="en-CA" dirty="0"/>
          </a:p>
        </p:txBody>
      </p:sp>
      <p:pic>
        <p:nvPicPr>
          <p:cNvPr id="6" name="Picture 5" descr="Un groupe d’enfants caricaturés  Description générée automatiquement">
            <a:extLst>
              <a:ext uri="{FF2B5EF4-FFF2-40B4-BE49-F238E27FC236}">
                <a16:creationId xmlns:a16="http://schemas.microsoft.com/office/drawing/2014/main" id="{40C82274-57F4-B812-91D7-22022CD7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985" y="3746708"/>
            <a:ext cx="4472228" cy="2827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1143" y="1916266"/>
            <a:ext cx="3588674" cy="3427403"/>
            <a:chOff x="193617" y="1846280"/>
            <a:chExt cx="3588674" cy="34274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9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10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98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C19D-700B-E358-07B0-8F4C9B2C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863" y="284176"/>
            <a:ext cx="7192369" cy="1508760"/>
          </a:xfrm>
        </p:spPr>
        <p:txBody>
          <a:bodyPr/>
          <a:lstStyle/>
          <a:p>
            <a:r>
              <a:rPr lang="fr-CA"/>
              <a:t> BINGO!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C979F-E34C-6FCB-5701-6CEBFAAB2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5" name="Picture 4" descr="Capture d’écran d’un jeu de bingo  Description générée automatiquement">
            <a:extLst>
              <a:ext uri="{FF2B5EF4-FFF2-40B4-BE49-F238E27FC236}">
                <a16:creationId xmlns:a16="http://schemas.microsoft.com/office/drawing/2014/main" id="{BDE5F73C-FA39-AF22-0721-AF504950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 t="2978" r="-557" b="-248"/>
          <a:stretch/>
        </p:blipFill>
        <p:spPr>
          <a:xfrm>
            <a:off x="6168189" y="484717"/>
            <a:ext cx="5339232" cy="58616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7399" y="1637662"/>
            <a:ext cx="3588674" cy="3427403"/>
            <a:chOff x="193617" y="1846280"/>
            <a:chExt cx="3588674" cy="34274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11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C80E-A1F9-F01E-1DA7-7EA2F3E4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Compétences de leadership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4796DB-A732-58E2-D090-CEFC3D45F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0158" y="1792936"/>
            <a:ext cx="7502217" cy="37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0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70EC-A7C4-73D7-87C6-F47B7594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Compétences de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AF6BF-B2E2-3791-D895-C29439EFCD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Écouter : Ma capacité d’écoute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fr-CA" sz="2400">
                <a:solidFill>
                  <a:schemeClr val="dk1"/>
                </a:solidFill>
                <a:effectLst/>
                <a:cs typeface="Arial"/>
              </a:rPr>
              <a:t>Parler : Ce que je dis et comment je le dis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Actions : Ce que je fais</a:t>
            </a:r>
          </a:p>
          <a:p>
            <a:pPr>
              <a:spcAft>
                <a:spcPts val="1200"/>
              </a:spcAft>
            </a:pPr>
            <a:endParaRPr lang="en-CA" dirty="0"/>
          </a:p>
        </p:txBody>
      </p:sp>
      <p:pic>
        <p:nvPicPr>
          <p:cNvPr id="6" name="Picture 5" descr="Dessin d'un enfant  Description générée automatiquement">
            <a:extLst>
              <a:ext uri="{FF2B5EF4-FFF2-40B4-BE49-F238E27FC236}">
                <a16:creationId xmlns:a16="http://schemas.microsoft.com/office/drawing/2014/main" id="{ABC425A9-C26D-0FD1-9530-4E1C06358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61848" y="1757072"/>
            <a:ext cx="2191516" cy="31729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6709" y="1715298"/>
            <a:ext cx="3588674" cy="3427403"/>
            <a:chOff x="193617" y="1846280"/>
            <a:chExt cx="3588674" cy="34274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663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2625-CB25-29A3-4E60-3A7D8D8B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Activité sur les compétences de communication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465E7-4D48-1E1F-4417-CA79237F64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Écouter : </a:t>
            </a:r>
            <a:br>
              <a:rPr lang="fr-CA" sz="2400">
                <a:solidFill>
                  <a:schemeClr val="dk1"/>
                </a:solidFill>
                <a:cs typeface="Arial"/>
              </a:rPr>
            </a:br>
            <a:r>
              <a:rPr lang="fr-CA" sz="2400">
                <a:solidFill>
                  <a:schemeClr val="dk1"/>
                </a:solidFill>
                <a:cs typeface="Arial"/>
              </a:rPr>
              <a:t>Ma capacité d’écoute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latin typeface="Arial"/>
              <a:cs typeface="Arial"/>
            </a:endParaRPr>
          </a:p>
        </p:txBody>
      </p:sp>
      <p:pic>
        <p:nvPicPr>
          <p:cNvPr id="5" name="Picture 4" descr="Dessin d'un enfant  Description générée automatiquement">
            <a:extLst>
              <a:ext uri="{FF2B5EF4-FFF2-40B4-BE49-F238E27FC236}">
                <a16:creationId xmlns:a16="http://schemas.microsoft.com/office/drawing/2014/main" id="{5B205607-3FE5-5AEE-0363-101B16D6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9260" y="2011680"/>
            <a:ext cx="2191516" cy="31729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9768" y="1792936"/>
            <a:ext cx="3588674" cy="3427403"/>
            <a:chOff x="193617" y="1846280"/>
            <a:chExt cx="3588674" cy="34274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480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45CC-8DDB-E453-5462-C261160B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Activité sur les compétences de communication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80B8F-D5EA-A870-E471-FDC3415C9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2011680"/>
            <a:ext cx="4154339" cy="42062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fr-CA" sz="2400">
                <a:solidFill>
                  <a:schemeClr val="dk1"/>
                </a:solidFill>
                <a:effectLst/>
                <a:cs typeface="Arial"/>
              </a:rPr>
              <a:t>Parler : </a:t>
            </a:r>
            <a:br>
              <a:rPr lang="fr-CA" sz="2400">
                <a:solidFill>
                  <a:schemeClr val="dk1"/>
                </a:solidFill>
                <a:effectLst/>
                <a:cs typeface="Arial"/>
              </a:rPr>
            </a:br>
            <a:r>
              <a:rPr lang="fr-CA" sz="2400">
                <a:solidFill>
                  <a:schemeClr val="dk1"/>
                </a:solidFill>
                <a:effectLst/>
                <a:cs typeface="Arial"/>
              </a:rPr>
              <a:t>Ce que je dis et comment je le dis</a:t>
            </a:r>
          </a:p>
          <a:p>
            <a:endParaRPr lang="en-CA" dirty="0"/>
          </a:p>
        </p:txBody>
      </p:sp>
      <p:pic>
        <p:nvPicPr>
          <p:cNvPr id="7" name="Picture 6" descr="Dessin d'un enfant  Description générée automatiquement">
            <a:extLst>
              <a:ext uri="{FF2B5EF4-FFF2-40B4-BE49-F238E27FC236}">
                <a16:creationId xmlns:a16="http://schemas.microsoft.com/office/drawing/2014/main" id="{3D2F709C-4D44-E556-AD1E-3B290D9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64730" y="1892176"/>
            <a:ext cx="3209551" cy="3288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4160" y="1792936"/>
            <a:ext cx="3588674" cy="3427403"/>
            <a:chOff x="193617" y="1846280"/>
            <a:chExt cx="3588674" cy="34274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80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FF5489-356D-BDA5-4983-9DE06CE4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Activité sur les compétences de communication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7B2CF-4758-5983-9329-62A580A775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kern="1200" dirty="0">
              <a:solidFill>
                <a:schemeClr val="dk1"/>
              </a:solidFill>
              <a:effectLst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fr-CA" sz="2400">
                <a:solidFill>
                  <a:schemeClr val="dk1"/>
                </a:solidFill>
                <a:cs typeface="Arial"/>
              </a:rPr>
              <a:t>Actions : </a:t>
            </a:r>
            <a:br>
              <a:rPr lang="fr-CA" sz="2400">
                <a:solidFill>
                  <a:schemeClr val="dk1"/>
                </a:solidFill>
                <a:cs typeface="Arial"/>
              </a:rPr>
            </a:br>
            <a:r>
              <a:rPr lang="fr-CA" sz="2400">
                <a:solidFill>
                  <a:schemeClr val="dk1"/>
                </a:solidFill>
                <a:cs typeface="Arial"/>
              </a:rPr>
              <a:t>Ce que je fais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cs typeface="Arial"/>
            </a:endParaRPr>
          </a:p>
        </p:txBody>
      </p:sp>
      <p:pic>
        <p:nvPicPr>
          <p:cNvPr id="11" name="Content Placeholder 10" descr="Dessin d'une enfant  Description générée automatiquement">
            <a:extLst>
              <a:ext uri="{FF2B5EF4-FFF2-40B4-BE49-F238E27FC236}">
                <a16:creationId xmlns:a16="http://schemas.microsoft.com/office/drawing/2014/main" id="{CB4D51B6-64ED-C39E-8803-605A30CAE68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flipH="1">
            <a:off x="7728072" y="1654358"/>
            <a:ext cx="2424457" cy="3549284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E0D4B0-B777-7B71-2CD3-22373510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725" y="1819461"/>
            <a:ext cx="3588674" cy="3427403"/>
            <a:chOff x="193617" y="1846280"/>
            <a:chExt cx="3588674" cy="34274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F3ADEC-4AAE-6643-190B-D15A089F0C4E}"/>
                </a:ext>
              </a:extLst>
            </p:cNvPr>
            <p:cNvGrpSpPr/>
            <p:nvPr/>
          </p:nvGrpSpPr>
          <p:grpSpPr>
            <a:xfrm>
              <a:off x="193617" y="2277372"/>
              <a:ext cx="3436620" cy="2101994"/>
              <a:chOff x="664672" y="1891665"/>
              <a:chExt cx="3436620" cy="2101994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C437C3BC-A2DD-F40F-6B99-B4915DBB47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72146" y="1891665"/>
                <a:ext cx="1537335" cy="1537335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D3010AE5-B567-C922-5CA2-B4E63F7C58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672" y="2448704"/>
                <a:ext cx="3436620" cy="1544955"/>
              </a:xfrm>
              <a:prstGeom prst="rect">
                <a:avLst/>
              </a:prstGeom>
            </p:spPr>
          </p:pic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AFAADC8-7963-8486-22C3-73D5680B6D8A}"/>
                </a:ext>
              </a:extLst>
            </p:cNvPr>
            <p:cNvCxnSpPr/>
            <p:nvPr/>
          </p:nvCxnSpPr>
          <p:spPr>
            <a:xfrm>
              <a:off x="3782291" y="1846280"/>
              <a:ext cx="0" cy="34274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1896399"/>
      </p:ext>
    </p:extLst>
  </p:cSld>
  <p:clrMapOvr>
    <a:masterClrMapping/>
  </p:clrMapOvr>
</p:sld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d4d871b-4d63-4e1e-a11e-5b7b2f294877" xsi:nil="true"/>
    <lcf76f155ced4ddcb4097134ff3c332f xmlns="4d4d871b-4d63-4e1e-a11e-5b7b2f294877">
      <Terms xmlns="http://schemas.microsoft.com/office/infopath/2007/PartnerControls"/>
    </lcf76f155ced4ddcb4097134ff3c332f>
    <TaxCatchAll xmlns="0e392a4c-99e4-4ef2-82de-1d13386ace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361563B49564FA7ED9858997206E9" ma:contentTypeVersion="19" ma:contentTypeDescription="Create a new document." ma:contentTypeScope="" ma:versionID="8eb0b7787971b747293e0f4a8fca87a9">
  <xsd:schema xmlns:xsd="http://www.w3.org/2001/XMLSchema" xmlns:xs="http://www.w3.org/2001/XMLSchema" xmlns:p="http://schemas.microsoft.com/office/2006/metadata/properties" xmlns:ns2="4d4d871b-4d63-4e1e-a11e-5b7b2f294877" xmlns:ns3="0e392a4c-99e4-4ef2-82de-1d13386aced2" targetNamespace="http://schemas.microsoft.com/office/2006/metadata/properties" ma:root="true" ma:fieldsID="6c3c85ba3ce0cda19cf9f11d685d39ee" ns2:_="" ns3:_="">
    <xsd:import namespace="4d4d871b-4d63-4e1e-a11e-5b7b2f294877"/>
    <xsd:import namespace="0e392a4c-99e4-4ef2-82de-1d13386ace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d871b-4d63-4e1e-a11e-5b7b2f2948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ce4e145-d30e-4f76-b33c-d251d93e5c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392a4c-99e4-4ef2-82de-1d13386aced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c1d8fd-d790-4607-a1d6-5293b546718e}" ma:internalName="TaxCatchAll" ma:showField="CatchAllData" ma:web="0e392a4c-99e4-4ef2-82de-1d13386ace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E42AFF-377A-47D3-84EF-20B0692369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9B77A0-8658-45E5-8D19-245595005394}">
  <ds:schemaRefs>
    <ds:schemaRef ds:uri="http://purl.org/dc/elements/1.1/"/>
    <ds:schemaRef ds:uri="http://purl.org/dc/terms/"/>
    <ds:schemaRef ds:uri="http://schemas.microsoft.com/office/2006/documentManagement/types"/>
    <ds:schemaRef ds:uri="4d4d871b-4d63-4e1e-a11e-5b7b2f294877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e392a4c-99e4-4ef2-82de-1d13386aced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987C5B9-2FF5-429A-A834-072EB2AB3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4d871b-4d63-4e1e-a11e-5b7b2f294877"/>
    <ds:schemaRef ds:uri="0e392a4c-99e4-4ef2-82de-1d13386ace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56f99f3-9d86-47a1-8203-3b41b1cb0c68}" enabled="0" method="" siteId="{356f99f3-9d86-47a1-8203-3b41b1cb0c6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1032</TotalTime>
  <Words>1146</Words>
  <Application>Microsoft Office PowerPoint</Application>
  <PresentationFormat>Widescreen</PresentationFormat>
  <Paragraphs>121</Paragraphs>
  <Slides>22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CIDFont+F3</vt:lpstr>
      <vt:lpstr>CIDFont+F5</vt:lpstr>
      <vt:lpstr>Corbel</vt:lpstr>
      <vt:lpstr>Segoe UI</vt:lpstr>
      <vt:lpstr>Wingdings</vt:lpstr>
      <vt:lpstr>Banded</vt:lpstr>
      <vt:lpstr>Slide 1</vt:lpstr>
      <vt:lpstr>PowerPoint Presentation</vt:lpstr>
      <vt:lpstr> La devise de PALS :   Toujours de la place pour un de plus</vt:lpstr>
      <vt:lpstr> BINGO!</vt:lpstr>
      <vt:lpstr>Compétences de leadership</vt:lpstr>
      <vt:lpstr>Compétences de communication</vt:lpstr>
      <vt:lpstr>Activité sur les compétences de communication </vt:lpstr>
      <vt:lpstr>Activité sur les compétences de communication </vt:lpstr>
      <vt:lpstr>Activité sur les compétences de communication</vt:lpstr>
      <vt:lpstr>Communiquer en tant que leader PALS</vt:lpstr>
      <vt:lpstr>Communiquer en tant que leader PALS</vt:lpstr>
      <vt:lpstr>Communiquer en tant que leader PALS</vt:lpstr>
      <vt:lpstr>Communiquer en tant que leader PALS</vt:lpstr>
      <vt:lpstr>Communiquer en tant que leader PALS</vt:lpstr>
      <vt:lpstr>Résolution des conflits : Stratégies</vt:lpstr>
      <vt:lpstr>Résolution des conflits : Étapes</vt:lpstr>
      <vt:lpstr>Esprit sportif</vt:lpstr>
      <vt:lpstr>Jouons à un jeu!</vt:lpstr>
      <vt:lpstr>Jouons à un jeu!</vt:lpstr>
      <vt:lpstr>Jouons à un jeu!</vt:lpstr>
      <vt:lpstr>Engagement des leaders PALS</vt:lpstr>
      <vt:lpstr>Slide 1</vt:lpstr>
    </vt:vector>
  </TitlesOfParts>
  <Company>Simcoe Muskoka District Health 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Ross, Stephanie</dc:creator>
  <cp:lastModifiedBy>Amélie Casonato</cp:lastModifiedBy>
  <cp:revision>29</cp:revision>
  <cp:lastPrinted>2023-11-01T16:56:17Z</cp:lastPrinted>
  <dcterms:created xsi:type="dcterms:W3CDTF">2023-10-19T18:54:27Z</dcterms:created>
  <dcterms:modified xsi:type="dcterms:W3CDTF">2025-05-08T22:34:52Z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0x010100294361563B49564FA7ED9858997206E9</vt:lpwstr>
  </property>
  <property fmtid="{D5CDD505-2E9C-101B-9397-08002B2CF9AE}" pid="3" name="SIZADivision">
    <vt:lpwstr>2;#Chronic Disease and Injury Prevention|bcfcd60c-eada-4929-ba24-76f62d46c100</vt:lpwstr>
  </property>
  <property fmtid="{D5CDD505-2E9C-101B-9397-08002B2CF9AE}" pid="4" name="SIZASection">
    <vt:lpwstr>3;#School Health|bf338252-1cc5-4caf-b5e8-9f1fbdf8cac5</vt:lpwstr>
  </property>
  <property fmtid="{D5CDD505-2E9C-101B-9397-08002B2CF9AE}" pid="5" name="SIZADepartment">
    <vt:lpwstr>1;#Health Services|3b06f0f5-4cfb-4830-b348-c8ff8fb42ee3</vt:lpwstr>
  </property>
  <property fmtid="{D5CDD505-2E9C-101B-9397-08002B2CF9AE}" pid="6" name="_dlc_DocIdItemGuid">
    <vt:lpwstr>5796cfda-6a54-4058-a981-1a3341c052a5</vt:lpwstr>
  </property>
  <property fmtid="{D5CDD505-2E9C-101B-9397-08002B2CF9AE}" pid="7" name="SIZAService">
    <vt:lpwstr/>
  </property>
  <property fmtid="{D5CDD505-2E9C-101B-9397-08002B2CF9AE}" pid="8" name="SIZADocumentType">
    <vt:lpwstr/>
  </property>
  <property fmtid="{D5CDD505-2E9C-101B-9397-08002B2CF9AE}" pid="9" name="MediaServiceImageTags">
    <vt:lpwstr/>
  </property>
  <property fmtid="{D5CDD505-2E9C-101B-9397-08002B2CF9AE}" pid="10" name="SIZADocumentSubType">
    <vt:lpwstr/>
  </property>
  <property fmtid="{D5CDD505-2E9C-101B-9397-08002B2CF9AE}" pid="11" name="SIZAKeywords">
    <vt:lpwstr/>
  </property>
  <property fmtid="{D5CDD505-2E9C-101B-9397-08002B2CF9AE}" pid="12" name="SIZARecordClassification">
    <vt:lpwstr/>
  </property>
</Properties>
</file>