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8"/>
  </p:notesMasterIdLst>
  <p:handoutMasterIdLst>
    <p:handoutMasterId r:id="rId19"/>
  </p:handoutMasterIdLst>
  <p:sldIdLst>
    <p:sldId id="256" r:id="rId5"/>
    <p:sldId id="327" r:id="rId6"/>
    <p:sldId id="328" r:id="rId7"/>
    <p:sldId id="315" r:id="rId8"/>
    <p:sldId id="310" r:id="rId9"/>
    <p:sldId id="335" r:id="rId10"/>
    <p:sldId id="329" r:id="rId11"/>
    <p:sldId id="330" r:id="rId12"/>
    <p:sldId id="331" r:id="rId13"/>
    <p:sldId id="332" r:id="rId14"/>
    <p:sldId id="333" r:id="rId15"/>
    <p:sldId id="334" r:id="rId16"/>
    <p:sldId id="27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E80B-9387-16A9-4D3C-3CC65C8A9D96}" name="madison.reschke@niagararegion.ca" initials="ma" userId="S::urn:spo:guest#madison.reschke@niagararegion.ca::" providerId="AD"/>
  <p188:author id="{AD2E10C9-D254-7380-F778-2A83DBF66011}" name="Kelley Elliott" initials="KE" userId="S::kelley.elliott@county-lambton.on.ca::3f675dbd-0705-41ef-83de-c7f9aeb06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3AF"/>
    <a:srgbClr val="FFFFFF"/>
    <a:srgbClr val="F8FCFE"/>
    <a:srgbClr val="EE7202"/>
    <a:srgbClr val="494948"/>
    <a:srgbClr val="385BA6"/>
    <a:srgbClr val="99A7D2"/>
    <a:srgbClr val="A9D7AE"/>
    <a:srgbClr val="F0F9FE"/>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6" autoAdjust="0"/>
  </p:normalViewPr>
  <p:slideViewPr>
    <p:cSldViewPr snapToGrid="0">
      <p:cViewPr varScale="1">
        <p:scale>
          <a:sx n="69" d="100"/>
          <a:sy n="69" d="100"/>
        </p:scale>
        <p:origin x="1164"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647B97-F030-426D-A9D1-6B39B13C23ED}" type="datetimeFigureOut">
              <a:rPr lang="en-US" smtClean="0"/>
              <a:t>2/21/2025</a:t>
            </a:fld>
            <a:endParaRPr lang="en-US"/>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2751AA-B992-41E5-A909-E1A2443E23F4}" type="slidenum">
              <a:rPr lang="en-US" smtClean="0"/>
              <a:t>‹#›</a:t>
            </a:fld>
            <a:endParaRPr lang="en-US"/>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F24CBC-D461-4ECA-A489-D3A30E0FB795}" type="datetimeFigureOut">
              <a:rPr lang="en-US" smtClean="0"/>
              <a:t>2/21/2025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1351B-2C5D-457B-ABE5-B64DBC7BD410}" type="slidenum">
              <a:rPr lang="en-US" smtClean="0"/>
              <a:t>‹#›</a:t>
            </a:fld>
            <a:endParaRPr lang="en-US"/>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C:\Users\sross\AppData\Local\Microsoft\Windows\INetCache\Content.Outlook\1NO2IWLD\Ophe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afety.ophea.net/safety-plans?module=elementa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SPEAKING NOTES:</a:t>
            </a:r>
          </a:p>
          <a:p>
            <a:r>
              <a:rPr lang="en-CA" dirty="0"/>
              <a:t>Welcome and thank you for your interest in PALS. Today I will provide an overview of the program to assist you in implementing the program. Please feel free to ask questions at any time.</a:t>
            </a:r>
          </a:p>
          <a:p>
            <a:endParaRPr lang="en-CA" dirty="0"/>
          </a:p>
          <a:p>
            <a:r>
              <a:rPr lang="en-CA" dirty="0"/>
              <a:t>NOTE TO TRAINER:</a:t>
            </a:r>
          </a:p>
          <a:p>
            <a:r>
              <a:rPr lang="en-CA" dirty="0"/>
              <a:t>The slides contains notes to assist in facilitation of the session. The notes contain lots of details, please use what works best for your audience. There is also reference to the facilitator handbook for additional information.</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a:p>
        </p:txBody>
      </p:sp>
    </p:spTree>
    <p:extLst>
      <p:ext uri="{BB962C8B-B14F-4D97-AF65-F5344CB8AC3E}">
        <p14:creationId xmlns:p14="http://schemas.microsoft.com/office/powerpoint/2010/main" val="351904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2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SPEAKING NOTES:</a:t>
            </a:r>
          </a:p>
          <a:p>
            <a:pPr marL="0" marR="0">
              <a:lnSpc>
                <a:spcPct val="107000"/>
              </a:lnSpc>
              <a:spcBef>
                <a:spcPts val="0"/>
              </a:spcBef>
              <a:spcAft>
                <a:spcPts val="800"/>
              </a:spcAft>
            </a:pPr>
            <a:r>
              <a:rPr lang="en-CA" sz="12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Every school operates differently and will require flexibility to meet their individual needs. Regular leaders training helps with team connectedness. scheduling helps keeps the leaders on track and organized. The back-up leaders ensure the program keeps going. The games training keeps students engaged and excited. Opportunities for PALS is beyond the playground when students can lead games during indoor recesses. </a:t>
            </a:r>
            <a:r>
              <a:rPr lang="en-CA" sz="12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a:lnSpc>
                <a:spcPct val="107000"/>
              </a:lnSpc>
              <a:spcBef>
                <a:spcPts val="0"/>
              </a:spcBef>
              <a:spcAft>
                <a:spcPts val="800"/>
              </a:spcAft>
            </a:pPr>
            <a:endParaRPr lang="en-US" sz="1200" u="none"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CA"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CA"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b="0" dirty="0">
                <a:effectLst/>
                <a:latin typeface="Arial" panose="020B0604020202020204" pitchFamily="34" charset="0"/>
                <a:ea typeface="Calibri" panose="020F0502020204030204" pitchFamily="34" charset="0"/>
                <a:cs typeface="Arial" panose="020B0604020202020204" pitchFamily="34" charset="0"/>
              </a:rPr>
              <a:t>ADDITONAL INFORMATION:</a:t>
            </a: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Hold Regular Leaders “Team” Meetings.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Set up weekly meetings to check in with the leaders, if needed.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Consider facilitating team building activities using the </a:t>
            </a:r>
            <a:r>
              <a:rPr lang="en-US" sz="1200" i="1" dirty="0">
                <a:effectLst/>
                <a:latin typeface="Arial" panose="020B0604020202020204" pitchFamily="34" charset="0"/>
                <a:ea typeface="Calibri" panose="020F0502020204030204" pitchFamily="34" charset="0"/>
                <a:cs typeface="Arial" panose="020B0604020202020204" pitchFamily="34" charset="0"/>
              </a:rPr>
              <a:t>PALS Team Building Activities</a:t>
            </a:r>
            <a:r>
              <a:rPr lang="en-US" sz="1200" dirty="0">
                <a:effectLst/>
                <a:latin typeface="Arial" panose="020B0604020202020204" pitchFamily="34" charset="0"/>
                <a:ea typeface="Calibri" panose="020F0502020204030204" pitchFamily="34" charset="0"/>
                <a:cs typeface="Arial" panose="020B0604020202020204" pitchFamily="34" charset="0"/>
              </a:rPr>
              <a:t> (Appendix 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Encourage students to celebrate successes and share challenges.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Spend time problem-solving and include them when making decisions.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Ensure students have opportunity to eat their lunch and/or snacks if meetings occur during regular break times. Consider offering nutritious snacks for students to access, if needed.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120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Create a Schedule.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US" sz="1200" dirty="0">
                <a:effectLst/>
                <a:latin typeface="Arial" panose="020B0604020202020204" pitchFamily="34" charset="0"/>
                <a:ea typeface="Wingdings 2" panose="05020102010507070707" pitchFamily="18" charset="2"/>
                <a:cs typeface="Wingdings 2" panose="05020102010507070707" pitchFamily="18" charset="2"/>
              </a:rPr>
              <a:t>Consider running the program in six-week blocks e.g., fall, winter, spring </a:t>
            </a:r>
            <a:r>
              <a:rPr lang="en-CA" sz="1200" dirty="0">
                <a:effectLst/>
                <a:latin typeface="Arial" panose="020B0604020202020204" pitchFamily="34" charset="0"/>
                <a:ea typeface="Wingdings 2" panose="05020102010507070707" pitchFamily="18" charset="2"/>
                <a:cs typeface="Wingdings 2" panose="05020102010507070707" pitchFamily="18" charset="2"/>
              </a:rPr>
              <a:t>(McNamara, 2023)</a:t>
            </a:r>
            <a:r>
              <a:rPr lang="en-US" sz="1200" dirty="0">
                <a:effectLst/>
                <a:latin typeface="Arial" panose="020B0604020202020204" pitchFamily="34" charset="0"/>
                <a:ea typeface="Wingdings 2" panose="05020102010507070707" pitchFamily="18" charset="2"/>
                <a:cs typeface="Wingdings 2" panose="05020102010507070707" pitchFamily="18" charset="2"/>
              </a:rPr>
              <a:t>.</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US" sz="1200" dirty="0">
                <a:effectLst/>
                <a:latin typeface="Arial" panose="020B0604020202020204" pitchFamily="34" charset="0"/>
                <a:ea typeface="Wingdings 2" panose="05020102010507070707" pitchFamily="18" charset="2"/>
                <a:cs typeface="Wingdings 2" panose="05020102010507070707" pitchFamily="18" charset="2"/>
              </a:rPr>
              <a:t>Consider the number of days per week you want to run the PALS program and the ratio of PALS  leaders to participants you will need. </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Establish a PALS schedule that will work with each leader’s availability. Make note of other commitments that the leaders may have.</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Ask PALS leaders to submit their choice of days and the names of one or two individuals they would like to work with.</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Create PALS leader teams and have each team select a name. The number of groups should be based on how often the program is running.</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Consider having experienced </a:t>
            </a:r>
            <a:r>
              <a:rPr lang="en-US" sz="1200" dirty="0">
                <a:effectLst/>
                <a:latin typeface="Arial" panose="020B0604020202020204" pitchFamily="34" charset="0"/>
                <a:ea typeface="Wingdings 2" panose="05020102010507070707" pitchFamily="18" charset="2"/>
                <a:cs typeface="Wingdings 2" panose="05020102010507070707" pitchFamily="18" charset="2"/>
              </a:rPr>
              <a:t>PALS </a:t>
            </a:r>
            <a:r>
              <a:rPr lang="en-CA" sz="1200" dirty="0">
                <a:effectLst/>
                <a:latin typeface="Arial" panose="020B0604020202020204" pitchFamily="34" charset="0"/>
                <a:ea typeface="Wingdings 2" panose="05020102010507070707" pitchFamily="18" charset="2"/>
                <a:cs typeface="Wingdings 2" panose="05020102010507070707" pitchFamily="18" charset="2"/>
              </a:rPr>
              <a:t>leaders offer mentorship to new leaders.</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Supervise and support </a:t>
            </a:r>
            <a:r>
              <a:rPr lang="en-US" sz="1200" dirty="0">
                <a:effectLst/>
                <a:latin typeface="Arial" panose="020B0604020202020204" pitchFamily="34" charset="0"/>
                <a:ea typeface="Wingdings 2" panose="05020102010507070707" pitchFamily="18" charset="2"/>
                <a:cs typeface="Wingdings 2" panose="05020102010507070707" pitchFamily="18" charset="2"/>
              </a:rPr>
              <a:t>PALS </a:t>
            </a:r>
            <a:r>
              <a:rPr lang="en-CA" sz="1200" dirty="0">
                <a:effectLst/>
                <a:latin typeface="Arial" panose="020B0604020202020204" pitchFamily="34" charset="0"/>
                <a:ea typeface="Wingdings 2" panose="05020102010507070707" pitchFamily="18" charset="2"/>
                <a:cs typeface="Wingdings 2" panose="05020102010507070707" pitchFamily="18" charset="2"/>
              </a:rPr>
              <a:t>leaders on the playground.</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Use the </a:t>
            </a:r>
            <a:r>
              <a:rPr lang="en-CA" sz="1200" i="1" dirty="0">
                <a:effectLst/>
                <a:latin typeface="Arial" panose="020B0604020202020204" pitchFamily="34" charset="0"/>
                <a:ea typeface="Wingdings 2" panose="05020102010507070707" pitchFamily="18" charset="2"/>
                <a:cs typeface="Wingdings 2" panose="05020102010507070707" pitchFamily="18" charset="2"/>
              </a:rPr>
              <a:t>PALS Weekly Planning Tool</a:t>
            </a:r>
            <a:r>
              <a:rPr lang="en-CA" sz="1200" dirty="0">
                <a:effectLst/>
                <a:latin typeface="Arial" panose="020B0604020202020204" pitchFamily="34" charset="0"/>
                <a:ea typeface="Wingdings 2" panose="05020102010507070707" pitchFamily="18" charset="2"/>
                <a:cs typeface="Wingdings 2" panose="05020102010507070707" pitchFamily="18" charset="2"/>
              </a:rPr>
              <a:t> (Appendix F) and/or </a:t>
            </a:r>
            <a:r>
              <a:rPr lang="en-CA" sz="1200" i="1" dirty="0">
                <a:effectLst/>
                <a:latin typeface="Arial" panose="020B0604020202020204" pitchFamily="34" charset="0"/>
                <a:ea typeface="Wingdings 2" panose="05020102010507070707" pitchFamily="18" charset="2"/>
                <a:cs typeface="Wingdings 2" panose="05020102010507070707" pitchFamily="18" charset="2"/>
              </a:rPr>
              <a:t>PALS Monthly Planning Tool</a:t>
            </a:r>
            <a:r>
              <a:rPr lang="en-CA" sz="1200" dirty="0">
                <a:effectLst/>
                <a:latin typeface="Arial" panose="020B0604020202020204" pitchFamily="34" charset="0"/>
                <a:ea typeface="Wingdings 2" panose="05020102010507070707" pitchFamily="18" charset="2"/>
                <a:cs typeface="Wingdings 2" panose="05020102010507070707" pitchFamily="18" charset="2"/>
              </a:rPr>
              <a:t> (Appendix G).</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0" marR="0">
              <a:lnSpc>
                <a:spcPct val="115000"/>
              </a:lnSpc>
              <a:spcBef>
                <a:spcPts val="120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Schedule Back-Up Leaders.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Plan for back up teams to fill in if another PALS leader or team is away. </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PALS Leaders should notify their facilitator if they plan to be away.</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0" marR="0">
              <a:lnSpc>
                <a:spcPct val="115000"/>
              </a:lnSpc>
              <a:spcBef>
                <a:spcPts val="120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Provide Games Training and Equipment.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Introduce new games during meeting with PALS leaders (refer to PALS Games Guide).</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If introducing additional games, align game selection with principles of diversity, equity, inclusion and accessibility.</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Designate areas of the playground for each game, if running multiple games.</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Ensure each team knows what equipment they will need and where to pick up or drop off equipment.</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Consider keeping the equipment in a space that would require PALS leaders to touch base with the facilitator when picking up/dropping off equipment.</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Refer to relevant school board policies, and </a:t>
            </a:r>
            <a:r>
              <a:rPr lang="en-US" sz="1200" u="sng" dirty="0" err="1">
                <a:solidFill>
                  <a:srgbClr val="0563C1"/>
                </a:solidFill>
                <a:effectLst/>
                <a:latin typeface="Arial" panose="020B0604020202020204" pitchFamily="34" charset="0"/>
                <a:ea typeface="Wingdings 2" panose="05020102010507070707" pitchFamily="18" charset="2"/>
                <a:cs typeface="Wingdings 2" panose="05020102010507070707" pitchFamily="18" charset="2"/>
                <a:hlinkClick r:id="rId3"/>
              </a:rPr>
              <a:t>Ophea</a:t>
            </a:r>
            <a:r>
              <a:rPr lang="en-CA" sz="1200" dirty="0">
                <a:effectLst/>
                <a:latin typeface="Arial" panose="020B0604020202020204" pitchFamily="34" charset="0"/>
                <a:ea typeface="Wingdings 2" panose="05020102010507070707" pitchFamily="18" charset="2"/>
                <a:cs typeface="Wingdings 2" panose="05020102010507070707" pitchFamily="18" charset="2"/>
              </a:rPr>
              <a:t> (</a:t>
            </a:r>
            <a:r>
              <a:rPr lang="en-CA" sz="1200" u="sng" dirty="0">
                <a:solidFill>
                  <a:srgbClr val="0563C1"/>
                </a:solidFill>
                <a:effectLst/>
                <a:latin typeface="Arial" panose="020B0604020202020204" pitchFamily="34" charset="0"/>
                <a:ea typeface="Wingdings 2" panose="05020102010507070707" pitchFamily="18" charset="2"/>
                <a:cs typeface="Wingdings 2" panose="05020102010507070707" pitchFamily="18" charset="2"/>
                <a:hlinkClick r:id="rId4"/>
              </a:rPr>
              <a:t>https://safety.ophea.net/safety-plans?module=elementary</a:t>
            </a:r>
            <a:r>
              <a:rPr lang="en-CA" sz="1200" dirty="0">
                <a:effectLst/>
                <a:latin typeface="Arial" panose="020B0604020202020204" pitchFamily="34" charset="0"/>
                <a:ea typeface="Wingdings 2" panose="05020102010507070707" pitchFamily="18" charset="2"/>
                <a:cs typeface="Wingdings 2" panose="05020102010507070707" pitchFamily="18" charset="2"/>
              </a:rPr>
              <a:t>) for safety considerations while playing games.</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0" marR="0">
              <a:lnSpc>
                <a:spcPct val="115000"/>
              </a:lnSpc>
              <a:spcBef>
                <a:spcPts val="120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During Inclement Weather, Consider Indoor Games.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Plan indoor games for inclement weather days (e.g., due to air quality, extreme heat or cold, etc.).</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Utilize spaces in the school, where available, such as classroom, education commons, library, gymnasium, etc.</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200" dirty="0">
                <a:effectLst/>
                <a:latin typeface="Arial" panose="020B0604020202020204" pitchFamily="34" charset="0"/>
                <a:ea typeface="Wingdings 2" panose="05020102010507070707" pitchFamily="18" charset="2"/>
                <a:cs typeface="Wingdings 2" panose="05020102010507070707" pitchFamily="18" charset="2"/>
              </a:rPr>
              <a:t>Ensure your school administrator, classroom teachers, and PALS leaders are aware of inclement weather plans and indoor games options.</a:t>
            </a:r>
            <a:endParaRPr lang="en-US" sz="1200" dirty="0">
              <a:effectLst/>
              <a:latin typeface="Calibri" panose="020F0502020204030204" pitchFamily="34" charset="0"/>
              <a:ea typeface="Wingdings 2" panose="05020102010507070707" pitchFamily="18" charset="2"/>
              <a:cs typeface="Wingdings 2" panose="05020102010507070707" pitchFamily="18" charset="2"/>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This is text heavy and the font size has changed from the rest of the contents in this guide. Suggest splitting over two pages and updating page numbering / table of contents accordingly. </a:t>
            </a: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10</a:t>
            </a:fld>
            <a:endParaRPr lang="en-US"/>
          </a:p>
        </p:txBody>
      </p:sp>
    </p:spTree>
    <p:extLst>
      <p:ext uri="{BB962C8B-B14F-4D97-AF65-F5344CB8AC3E}">
        <p14:creationId xmlns:p14="http://schemas.microsoft.com/office/powerpoint/2010/main" val="193979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SPEAKING NOTES: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Building on the initial excitement and early momentum of the PALS program will be important to keep the program running. Here are a few suggestions to help build and maintain momentum: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Opportunities to connect allow the leaders to share their experiences and connect and share information. Recognition acknowledges the work of the leaders. PALS ambassadors allows leaders to use their skills in other areas of the school. Leaders continue to build their skills through ongoing learning opportunities. </a:t>
            </a:r>
            <a:r>
              <a:rPr lang="en-CA" sz="12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ADDITIONAL INFORMATION: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Provide opportunities to connect.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Host regular meetings for PALS leaders to learn new games, share successes and concerns, learn to problem solve, invite guest speaker(s) (e.g., public health professional, teachers, principals).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Create a PALS bulletin board and post the </a:t>
            </a:r>
            <a:r>
              <a:rPr lang="en-US" sz="1200" i="1" dirty="0">
                <a:effectLst/>
                <a:latin typeface="Arial" panose="020B0604020202020204" pitchFamily="34" charset="0"/>
                <a:ea typeface="Calibri" panose="020F0502020204030204" pitchFamily="34" charset="0"/>
                <a:cs typeface="Arial" panose="020B0604020202020204" pitchFamily="34" charset="0"/>
              </a:rPr>
              <a:t>PALS Schedule</a:t>
            </a:r>
            <a:r>
              <a:rPr lang="en-US" sz="1200" dirty="0">
                <a:effectLst/>
                <a:latin typeface="Arial" panose="020B0604020202020204" pitchFamily="34" charset="0"/>
                <a:ea typeface="Calibri" panose="020F0502020204030204" pitchFamily="34" charset="0"/>
                <a:cs typeface="Arial" panose="020B0604020202020204" pitchFamily="34" charset="0"/>
              </a:rPr>
              <a:t> (Appendix F-G) and game(s) of the week.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Encourage idea sharing and participant feedback: students can help shape PALS for their school.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Share updates/information about the program on the school website, newsletters, social media, and with your parent or school council.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Give recognition.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Provide certificates for PALS leader training completion and PALS leader outstanding contribution recognition (Appendix I-J).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Communicate student acknowledgment during announcements and assemblies.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Use the PALS bulletin board for leader recognition (e.g., leader of the week), student pictures, etc.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Provide incentives for student leaders. Include non-food rewards such as pencils, erasers, stickers, school plaques, etc.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Hold a term-end or year-end celebration.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Encourage student leaders in the school to become PALS ambassadors.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Schedule PALS leaders to read PA Announcements (Appendix H).</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PALS leaders can create games, messaging, and activities for their team to use.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Leaders can visit younger grades to promote physical activity and/or act as mentors for new leaders to help build program sustainability.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They can also be engaged as peer leaders for other topics that promote health and well-being. For example: to lead mindful awareness activities – quieter activities for indoor recess.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Provide opportunities for additional learning.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Seasonal games, especially winter games.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Inclement weather games and activities.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Leadership and conflict resolution.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Invite opportunities for other staff and/or volunteers to become PALS facilitators.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11</a:t>
            </a:fld>
            <a:endParaRPr lang="en-US"/>
          </a:p>
        </p:txBody>
      </p:sp>
    </p:spTree>
    <p:extLst>
      <p:ext uri="{BB962C8B-B14F-4D97-AF65-F5344CB8AC3E}">
        <p14:creationId xmlns:p14="http://schemas.microsoft.com/office/powerpoint/2010/main" val="424941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SPEAKING NOTES:</a:t>
            </a:r>
          </a:p>
          <a:p>
            <a:r>
              <a:rPr lang="en-CA" sz="1200" dirty="0"/>
              <a:t>These are key resources that can be used to assist with program implementation. These are all appendices in the facilitator handbook. </a:t>
            </a:r>
          </a:p>
          <a:p>
            <a:r>
              <a:rPr lang="en-CA" sz="1200" dirty="0"/>
              <a:t>(Option to show each resource and speak to it)</a:t>
            </a:r>
          </a:p>
          <a:p>
            <a:endParaRPr lang="en-CA" sz="1200" dirty="0"/>
          </a:p>
          <a:p>
            <a:endParaRPr lang="en-CA" sz="1200" dirty="0"/>
          </a:p>
          <a:p>
            <a:r>
              <a:rPr lang="en-CA" sz="1200" dirty="0"/>
              <a:t>Resources</a:t>
            </a:r>
          </a:p>
          <a:p>
            <a:pPr marL="171450" indent="-171450">
              <a:buFont typeface="Arial" panose="020B0604020202020204" pitchFamily="34" charset="0"/>
              <a:buChar char="•"/>
            </a:pPr>
            <a:r>
              <a:rPr lang="en-CA" sz="1200" dirty="0"/>
              <a:t>Student Leader Application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Parent/ Guardian Information Letter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Parent/ Guardian Permission Form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PALS Training Preparation Checklist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PALS Team Building Activities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PALS Weekly and Monthly Planning Tools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PA Announcements page [insert page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Certificates page [insert page number]</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12</a:t>
            </a:fld>
            <a:endParaRPr lang="en-US"/>
          </a:p>
        </p:txBody>
      </p:sp>
    </p:spTree>
    <p:extLst>
      <p:ext uri="{BB962C8B-B14F-4D97-AF65-F5344CB8AC3E}">
        <p14:creationId xmlns:p14="http://schemas.microsoft.com/office/powerpoint/2010/main" val="224703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13</a:t>
            </a:fld>
            <a:endParaRPr lang="en-US"/>
          </a:p>
        </p:txBody>
      </p:sp>
    </p:spTree>
    <p:extLst>
      <p:ext uri="{BB962C8B-B14F-4D97-AF65-F5344CB8AC3E}">
        <p14:creationId xmlns:p14="http://schemas.microsoft.com/office/powerpoint/2010/main" val="2286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pPr algn="l"/>
            <a:r>
              <a:rPr lang="en-US" dirty="0"/>
              <a:t>PALS was originally developed by Peel Region Health in 2003 after a review of existing playground leadership programs and consultations with other health departments.</a:t>
            </a:r>
          </a:p>
          <a:p>
            <a:pPr algn="l"/>
            <a:r>
              <a:rPr lang="en-US" dirty="0"/>
              <a:t>PALS was adapted from the Recess Recreation Leaders program by Deb Cockerton, </a:t>
            </a:r>
            <a:r>
              <a:rPr lang="en-US" dirty="0" err="1"/>
              <a:t>Behaviour</a:t>
            </a:r>
            <a:r>
              <a:rPr lang="en-US" dirty="0"/>
              <a:t> Therapist and Child and Youth Practitioner. All content has been reproduced with permission.</a:t>
            </a:r>
          </a:p>
          <a:p>
            <a:pPr algn="l"/>
            <a:endParaRPr lang="en-US" dirty="0"/>
          </a:p>
          <a:p>
            <a:pPr algn="l"/>
            <a:r>
              <a:rPr lang="en-US" dirty="0"/>
              <a:t>Since the program’s inception, many public health units in Ontario have adapted it for use in partnership with local school board partners. In 2023 a Provincial working group was formed to refresh the PALS program based on current public health evidence and standards for accessibility, equity, diversity and inclusion.</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2</a:t>
            </a:fld>
            <a:endParaRPr lang="en-US"/>
          </a:p>
        </p:txBody>
      </p:sp>
    </p:spTree>
    <p:extLst>
      <p:ext uri="{BB962C8B-B14F-4D97-AF65-F5344CB8AC3E}">
        <p14:creationId xmlns:p14="http://schemas.microsoft.com/office/powerpoint/2010/main" val="393105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effectLst/>
                <a:latin typeface="Arial" panose="020B0604020202020204" pitchFamily="34" charset="0"/>
                <a:ea typeface="Calibri" panose="020F0502020204030204" pitchFamily="34" charset="0"/>
                <a:cs typeface="Arial" panose="020B0604020202020204" pitchFamily="34" charset="0"/>
              </a:rPr>
              <a:t>SPEAKING NOTES:</a:t>
            </a:r>
          </a:p>
          <a:p>
            <a:r>
              <a:rPr lang="en-US" sz="1000" b="0" dirty="0">
                <a:effectLst/>
                <a:latin typeface="Arial" panose="020B0604020202020204" pitchFamily="34" charset="0"/>
                <a:ea typeface="Calibri" panose="020F0502020204030204" pitchFamily="34" charset="0"/>
                <a:cs typeface="Arial" panose="020B0604020202020204" pitchFamily="34" charset="0"/>
              </a:rPr>
              <a:t>The PALS program can provide students with leadership opportunities, it can increase students’ sense of belonging and inclusion, and can increase opportunities for physical activity to improve students’ physical literacy.</a:t>
            </a: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1000" b="0" dirty="0">
                <a:effectLst/>
                <a:latin typeface="Arial" panose="020B0604020202020204" pitchFamily="34" charset="0"/>
                <a:ea typeface="Calibri" panose="020F0502020204030204" pitchFamily="34" charset="0"/>
                <a:cs typeface="Arial" panose="020B0604020202020204" pitchFamily="34" charset="0"/>
              </a:rPr>
              <a:t>ADDITIONAL INFORMATION:</a:t>
            </a: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1000" b="1" dirty="0">
                <a:effectLst/>
                <a:latin typeface="Arial" panose="020B0604020202020204" pitchFamily="34" charset="0"/>
                <a:ea typeface="Calibri" panose="020F0502020204030204" pitchFamily="34" charset="0"/>
                <a:cs typeface="Arial" panose="020B0604020202020204" pitchFamily="34" charset="0"/>
              </a:rPr>
              <a:t>Provide opportunities for student leadership. </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Involving junior and intermediate students as PALS leaders provides them with opportunities to improve their leadership skills by working through problems using positive communication, compromise, and co-operation.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en-US" sz="1000" b="1" dirty="0">
                <a:effectLst/>
                <a:latin typeface="Arial" panose="020B0604020202020204" pitchFamily="34" charset="0"/>
                <a:ea typeface="Calibri" panose="020F0502020204030204" pitchFamily="34" charset="0"/>
                <a:cs typeface="Arial" panose="020B0604020202020204" pitchFamily="34" charset="0"/>
              </a:rPr>
              <a:t>Increase students’ sense of belonging and inclusion.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A child’s self-esteem and sense of social well-being can be enriched by playing with other children in an environment that encourages positive interactions through sharing, cooperation and communication </a:t>
            </a:r>
            <a:r>
              <a:rPr lang="en-CA" sz="1200" dirty="0">
                <a:effectLst/>
                <a:latin typeface="Arial" panose="020B0604020202020204" pitchFamily="34" charset="0"/>
                <a:ea typeface="Calibri" panose="020F0502020204030204" pitchFamily="34" charset="0"/>
                <a:cs typeface="Arial" panose="020B0604020202020204" pitchFamily="34" charset="0"/>
              </a:rPr>
              <a:t>(Ontario Agency for Health Protection and Promotion (Public Health Ontario), 2014)</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Bullying prevention and intervention promotes the development of healthy, safe, respectful and caring relationships between students allowing students to be successful in school and in their relationships with peers (</a:t>
            </a:r>
            <a:r>
              <a:rPr lang="en-US" sz="1200" dirty="0" err="1">
                <a:effectLst/>
                <a:highlight>
                  <a:srgbClr val="00FFFF"/>
                </a:highlight>
                <a:latin typeface="Arial" panose="020B0604020202020204" pitchFamily="34" charset="0"/>
                <a:ea typeface="Times New Roman" panose="02020603050405020304" pitchFamily="18" charset="0"/>
                <a:cs typeface="Arial" panose="020B0604020202020204" pitchFamily="34" charset="0"/>
              </a:rPr>
              <a:t>Prevnet</a:t>
            </a:r>
            <a:r>
              <a:rPr lang="en-US" sz="12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A positive school climate exists when all members of the school community feel safe, included, and accepted and actively promote positive </a:t>
            </a:r>
            <a:r>
              <a:rPr lang="en-US" sz="1200" dirty="0" err="1">
                <a:effectLst/>
                <a:highlight>
                  <a:srgbClr val="00FFFF"/>
                </a:highlight>
                <a:latin typeface="Arial" panose="020B0604020202020204" pitchFamily="34" charset="0"/>
                <a:ea typeface="Times New Roman" panose="02020603050405020304" pitchFamily="18" charset="0"/>
                <a:cs typeface="Arial" panose="020B0604020202020204" pitchFamily="34" charset="0"/>
              </a:rPr>
              <a:t>behaviours</a:t>
            </a:r>
            <a:r>
              <a:rPr lang="en-US" sz="12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 and interactions (PPM 128, PPM 145).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en-US" sz="1000" b="1" dirty="0">
                <a:effectLst/>
                <a:latin typeface="Arial" panose="020B0604020202020204" pitchFamily="34" charset="0"/>
                <a:ea typeface="Calibri" panose="020F0502020204030204" pitchFamily="34" charset="0"/>
              </a:rPr>
              <a:t>Increase opportunities for physical activity to improve students’ physical literacy. </a:t>
            </a:r>
            <a:r>
              <a:rPr lang="en-US" sz="1000" dirty="0">
                <a:effectLst/>
                <a:latin typeface="Arial" panose="020B0604020202020204" pitchFamily="34" charset="0"/>
                <a:ea typeface="Calibri" panose="020F0502020204030204" pitchFamily="34" charset="0"/>
              </a:rPr>
              <a:t> </a:t>
            </a:r>
            <a:r>
              <a:rPr lang="en-US" dirty="0">
                <a:effectLst/>
              </a:rPr>
              <a:t> </a:t>
            </a:r>
            <a:r>
              <a:rPr lang="en-US" sz="10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SzPts val="1100"/>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program will provide opportunities for students to engage in a variety of physical activities that allow them to practice fundamental movement skills and learn game strategies.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SzPts val="1100"/>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Through their participation in structured and unstructured physical activities, students may gain the skills, competence and confidence required to explore a wide variety of physical activities that benefit their healthy development </a:t>
            </a:r>
            <a:r>
              <a:rPr lang="en-CA" sz="1200" dirty="0">
                <a:effectLst/>
                <a:latin typeface="Arial" panose="020B0604020202020204" pitchFamily="34" charset="0"/>
                <a:ea typeface="Calibri" panose="020F0502020204030204" pitchFamily="34" charset="0"/>
                <a:cs typeface="Arial" panose="020B0604020202020204" pitchFamily="34" charset="0"/>
              </a:rPr>
              <a:t>(Play in Peel, 2021)</a:t>
            </a: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SzPts val="1100"/>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Physical literacy and physical activity positively impact a child’s physical, social, emotional, and intellectual development </a:t>
            </a:r>
            <a:r>
              <a:rPr lang="en-US" sz="1200" dirty="0">
                <a:effectLst/>
                <a:highlight>
                  <a:srgbClr val="00FF00"/>
                </a:highlight>
                <a:latin typeface="Arial" panose="020B0604020202020204" pitchFamily="34" charset="0"/>
                <a:ea typeface="Calibri" panose="020F0502020204030204" pitchFamily="34" charset="0"/>
                <a:cs typeface="Arial" panose="020B0604020202020204" pitchFamily="34" charset="0"/>
              </a:rPr>
              <a:t>(Alyson to Provide Reference).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3</a:t>
            </a:fld>
            <a:endParaRPr lang="en-US"/>
          </a:p>
        </p:txBody>
      </p:sp>
    </p:spTree>
    <p:extLst>
      <p:ext uri="{BB962C8B-B14F-4D97-AF65-F5344CB8AC3E}">
        <p14:creationId xmlns:p14="http://schemas.microsoft.com/office/powerpoint/2010/main" val="115367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r>
              <a:rPr lang="en-US" dirty="0"/>
              <a:t>Here is the agenda for today.</a:t>
            </a:r>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4</a:t>
            </a:fld>
            <a:endParaRPr lang="en-US"/>
          </a:p>
        </p:txBody>
      </p:sp>
    </p:spTree>
    <p:extLst>
      <p:ext uri="{BB962C8B-B14F-4D97-AF65-F5344CB8AC3E}">
        <p14:creationId xmlns:p14="http://schemas.microsoft.com/office/powerpoint/2010/main" val="180884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
                <a:srgbClr val="00548A"/>
              </a:buClr>
              <a:buSzPts val="1200"/>
              <a:buFont typeface="Wingdings 2" panose="05020102010507070707" pitchFamily="18" charset="2"/>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pPr marL="0" marR="0" lvl="0" indent="0" algn="l" defTabSz="914400" rtl="0" eaLnBrk="1" fontAlgn="auto" latinLnBrk="0" hangingPunct="1">
              <a:lnSpc>
                <a:spcPct val="115000"/>
              </a:lnSpc>
              <a:spcBef>
                <a:spcPts val="0"/>
              </a:spcBef>
              <a:spcAft>
                <a:spcPts val="800"/>
              </a:spcAft>
              <a:buClr>
                <a:srgbClr val="00548A"/>
              </a:buClr>
              <a:buSzPts val="1200"/>
              <a:buFont typeface="Wingdings 2" panose="05020102010507070707" pitchFamily="18" charset="2"/>
              <a:buNone/>
              <a:tabLst/>
              <a:defRPr/>
            </a:pPr>
            <a:r>
              <a:rPr lang="en-US" sz="1200" dirty="0">
                <a:effectLst/>
                <a:latin typeface="Arial" panose="020B0604020202020204" pitchFamily="34" charset="0"/>
                <a:ea typeface="Wingdings 2" panose="05020102010507070707" pitchFamily="18" charset="2"/>
                <a:cs typeface="Wingdings 2" panose="05020102010507070707" pitchFamily="18" charset="2"/>
              </a:rPr>
              <a:t>It is suggested to have more than one adult facilitator to share the workload. This will ensure there is coverage if a facilitator is away.</a:t>
            </a:r>
            <a:r>
              <a:rPr lang="en-US" sz="1200" dirty="0">
                <a:effectLst/>
                <a:latin typeface="Calibri" panose="020F0502020204030204" pitchFamily="34" charset="0"/>
                <a:ea typeface="Wingdings 2" panose="05020102010507070707" pitchFamily="18" charset="2"/>
                <a:cs typeface="Wingdings 2" panose="05020102010507070707" pitchFamily="18" charset="2"/>
              </a:rPr>
              <a:t> </a:t>
            </a:r>
            <a:r>
              <a:rPr lang="en-US" sz="1200" dirty="0">
                <a:effectLst/>
                <a:latin typeface="Arial" panose="020B0604020202020204" pitchFamily="34" charset="0"/>
                <a:ea typeface="Wingdings 2" panose="05020102010507070707" pitchFamily="18" charset="2"/>
                <a:cs typeface="Wingdings 2" panose="05020102010507070707" pitchFamily="18" charset="2"/>
              </a:rPr>
              <a:t>Rotate responsibilities for facilitating the program, as capacity allows.</a:t>
            </a:r>
            <a:r>
              <a:rPr lang="en-US" sz="1200" dirty="0">
                <a:effectLst/>
                <a:latin typeface="Calibri" panose="020F0502020204030204" pitchFamily="34" charset="0"/>
                <a:ea typeface="Wingdings 2" panose="05020102010507070707" pitchFamily="18" charset="2"/>
                <a:cs typeface="Wingdings 2" panose="05020102010507070707" pitchFamily="18" charset="2"/>
              </a:rPr>
              <a:t> </a:t>
            </a:r>
            <a:r>
              <a:rPr lang="en-US" sz="1200" dirty="0">
                <a:effectLst/>
                <a:latin typeface="Arial" panose="020B0604020202020204" pitchFamily="34" charset="0"/>
                <a:ea typeface="Calibri" panose="020F0502020204030204" pitchFamily="34" charset="0"/>
              </a:rPr>
              <a:t>Consider training parent volunteers, secondary school students, or college/university students to support the program. </a:t>
            </a:r>
            <a:r>
              <a:rPr lang="en-CA" sz="12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lvl="0" indent="0">
              <a:lnSpc>
                <a:spcPct val="115000"/>
              </a:lnSpc>
              <a:spcBef>
                <a:spcPts val="0"/>
              </a:spcBef>
              <a:spcAft>
                <a:spcPts val="800"/>
              </a:spcAft>
              <a:buClr>
                <a:srgbClr val="00548A"/>
              </a:buClr>
              <a:buSzPts val="1200"/>
              <a:buFont typeface="Wingdings 2" panose="05020102010507070707" pitchFamily="18" charset="2"/>
              <a:buNone/>
            </a:pPr>
            <a:endParaRPr lang="en-US" sz="1200" dirty="0">
              <a:effectLst/>
              <a:latin typeface="Arial" panose="020B0604020202020204" pitchFamily="34" charset="0"/>
              <a:ea typeface="Calibri" panose="020F0502020204030204" pitchFamily="34" charset="0"/>
            </a:endParaRPr>
          </a:p>
          <a:p>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ADDITIONAL INFORMATION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5</a:t>
            </a:fld>
            <a:endParaRPr lang="en-US"/>
          </a:p>
        </p:txBody>
      </p:sp>
    </p:spTree>
    <p:extLst>
      <p:ext uri="{BB962C8B-B14F-4D97-AF65-F5344CB8AC3E}">
        <p14:creationId xmlns:p14="http://schemas.microsoft.com/office/powerpoint/2010/main" val="295495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CA" sz="1100" dirty="0">
                <a:effectLst/>
                <a:latin typeface="Arial" panose="020B0604020202020204" pitchFamily="34" charset="0"/>
                <a:ea typeface="Calibri" panose="020F0502020204030204" pitchFamily="34" charset="0"/>
                <a:cs typeface="Arial" panose="020B0604020202020204" pitchFamily="34" charset="0"/>
              </a:rPr>
              <a:t>SPEAKING NOTES:</a:t>
            </a:r>
          </a:p>
          <a:p>
            <a:pPr marL="0" marR="0">
              <a:lnSpc>
                <a:spcPct val="115000"/>
              </a:lnSpc>
              <a:spcBef>
                <a:spcPts val="0"/>
              </a:spcBef>
              <a:spcAft>
                <a:spcPts val="800"/>
              </a:spcAft>
            </a:pPr>
            <a:r>
              <a:rPr lang="en-CA" sz="1100" dirty="0">
                <a:effectLst/>
                <a:latin typeface="Arial" panose="020B0604020202020204" pitchFamily="34" charset="0"/>
                <a:ea typeface="Calibri" panose="020F0502020204030204" pitchFamily="34" charset="0"/>
                <a:cs typeface="Arial" panose="020B0604020202020204" pitchFamily="34" charset="0"/>
              </a:rPr>
              <a:t>The PALS student leader recruitment process involves a few steps that include promoting the leadership with junior and intermediate  students, reviewing program commitment, and selecting students. The process will be unique to your school.</a:t>
            </a:r>
          </a:p>
          <a:p>
            <a:pPr marL="0" marR="0">
              <a:lnSpc>
                <a:spcPct val="115000"/>
              </a:lnSpc>
              <a:spcBef>
                <a:spcPts val="0"/>
              </a:spcBef>
              <a:spcAft>
                <a:spcPts val="800"/>
              </a:spcAft>
            </a:pPr>
            <a:r>
              <a:rPr lang="en-CA" sz="11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a:lnSpc>
                <a:spcPct val="115000"/>
              </a:lnSpc>
              <a:spcBef>
                <a:spcPts val="0"/>
              </a:spcBef>
              <a:spcAft>
                <a:spcPts val="80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CA" sz="1100" dirty="0">
                <a:effectLst/>
                <a:latin typeface="Arial" panose="020B0604020202020204" pitchFamily="34" charset="0"/>
                <a:ea typeface="Calibri" panose="020F0502020204030204" pitchFamily="34" charset="0"/>
                <a:cs typeface="Arial" panose="020B0604020202020204" pitchFamily="34" charset="0"/>
              </a:rPr>
              <a:t>ADDITIONAL INFORMATION:</a:t>
            </a:r>
          </a:p>
          <a:p>
            <a:pPr marL="0" marR="0">
              <a:lnSpc>
                <a:spcPct val="115000"/>
              </a:lnSpc>
              <a:spcBef>
                <a:spcPts val="0"/>
              </a:spcBef>
              <a:spcAft>
                <a:spcPts val="800"/>
              </a:spcAft>
            </a:pPr>
            <a:r>
              <a:rPr lang="en-CA" sz="1100" dirty="0">
                <a:effectLst/>
                <a:latin typeface="Arial" panose="020B0604020202020204" pitchFamily="34" charset="0"/>
                <a:ea typeface="Calibri" panose="020F0502020204030204" pitchFamily="34" charset="0"/>
                <a:cs typeface="Arial" panose="020B0604020202020204" pitchFamily="34" charset="0"/>
              </a:rPr>
              <a:t>Some suggestions for promoting with students include</a:t>
            </a:r>
          </a:p>
          <a:p>
            <a:pPr marL="342900" marR="0" lvl="0" indent="-342900" algn="l" defTabSz="914400" rtl="0" eaLnBrk="1" fontAlgn="auto" latinLnBrk="0" hangingPunct="1">
              <a:lnSpc>
                <a:spcPct val="115000"/>
              </a:lnSpc>
              <a:spcBef>
                <a:spcPts val="0"/>
              </a:spcBef>
              <a:spcAft>
                <a:spcPts val="0"/>
              </a:spcAft>
              <a:buClr>
                <a:srgbClr val="00548A"/>
              </a:buClr>
              <a:buSzPts val="1200"/>
              <a:buFont typeface="Wingdings 2" panose="05020102010507070707" pitchFamily="18" charset="2"/>
              <a:buChar char=""/>
              <a:tabLst/>
              <a:defRPr/>
            </a:pPr>
            <a:r>
              <a:rPr lang="en-CA" sz="1100" dirty="0">
                <a:effectLst/>
                <a:latin typeface="Arial" panose="020B0604020202020204" pitchFamily="34" charset="0"/>
                <a:ea typeface="Wingdings 2" panose="05020102010507070707" pitchFamily="18" charset="2"/>
                <a:cs typeface="Wingdings 2" panose="05020102010507070707" pitchFamily="18" charset="2"/>
              </a:rPr>
              <a:t>Having the PALS </a:t>
            </a:r>
            <a:r>
              <a:rPr lang="en-CA" sz="1100" dirty="0">
                <a:effectLst/>
                <a:highlight>
                  <a:srgbClr val="00FFFF"/>
                </a:highlight>
                <a:latin typeface="Arial" panose="020B0604020202020204" pitchFamily="34" charset="0"/>
                <a:ea typeface="Wingdings 2" panose="05020102010507070707" pitchFamily="18" charset="2"/>
                <a:cs typeface="Wingdings 2" panose="05020102010507070707" pitchFamily="18" charset="2"/>
              </a:rPr>
              <a:t>facilitators</a:t>
            </a:r>
            <a:r>
              <a:rPr lang="en-CA" sz="1100" dirty="0">
                <a:effectLst/>
                <a:latin typeface="Arial" panose="020B0604020202020204" pitchFamily="34" charset="0"/>
                <a:ea typeface="Wingdings 2" panose="05020102010507070707" pitchFamily="18" charset="2"/>
                <a:cs typeface="Wingdings 2" panose="05020102010507070707" pitchFamily="18" charset="2"/>
              </a:rPr>
              <a:t> meet with each class. </a:t>
            </a:r>
          </a:p>
          <a:p>
            <a:pPr marL="342900" marR="0" lvl="0" indent="-342900" algn="l" defTabSz="914400" rtl="0" eaLnBrk="1" fontAlgn="auto" latinLnBrk="0" hangingPunct="1">
              <a:lnSpc>
                <a:spcPct val="115000"/>
              </a:lnSpc>
              <a:spcBef>
                <a:spcPts val="0"/>
              </a:spcBef>
              <a:spcAft>
                <a:spcPts val="0"/>
              </a:spcAft>
              <a:buClr>
                <a:srgbClr val="00548A"/>
              </a:buClr>
              <a:buSzPts val="1200"/>
              <a:buFont typeface="Wingdings 2" panose="05020102010507070707" pitchFamily="18" charset="2"/>
              <a:buChar char=""/>
              <a:tabLst/>
              <a:defRPr/>
            </a:pPr>
            <a:r>
              <a:rPr lang="en-CA" sz="1100" dirty="0">
                <a:effectLst/>
                <a:latin typeface="Arial" panose="020B0604020202020204" pitchFamily="34" charset="0"/>
                <a:ea typeface="Wingdings 2" panose="05020102010507070707" pitchFamily="18" charset="2"/>
                <a:cs typeface="Wingdings 2" panose="05020102010507070707" pitchFamily="18" charset="2"/>
              </a:rPr>
              <a:t>Inviting all junior and/or intermediate grade students to an assembly.</a:t>
            </a:r>
            <a:endParaRPr lang="en-US" sz="1100" dirty="0">
              <a:effectLst/>
              <a:latin typeface="Calibri" panose="020F0502020204030204" pitchFamily="34" charset="0"/>
              <a:ea typeface="Wingdings 2" panose="05020102010507070707" pitchFamily="18" charset="2"/>
              <a:cs typeface="Wingdings 2" panose="05020102010507070707" pitchFamily="18"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100" dirty="0">
                <a:effectLst/>
                <a:latin typeface="Arial" panose="020B0604020202020204" pitchFamily="34" charset="0"/>
                <a:ea typeface="Wingdings 2" panose="05020102010507070707" pitchFamily="18" charset="2"/>
                <a:cs typeface="Wingdings 2" panose="05020102010507070707" pitchFamily="18" charset="2"/>
              </a:rPr>
              <a:t>Preparing an information sheet outlining how the PALS program will run in your school and schedule time to answer questions.</a:t>
            </a:r>
            <a:endParaRPr lang="en-US" sz="1100" dirty="0">
              <a:effectLst/>
              <a:latin typeface="Calibri" panose="020F0502020204030204" pitchFamily="34" charset="0"/>
              <a:ea typeface="Wingdings 2" panose="05020102010507070707" pitchFamily="18" charset="2"/>
              <a:cs typeface="Wingdings 2" panose="05020102010507070707" pitchFamily="18" charset="2"/>
            </a:endParaRPr>
          </a:p>
          <a:p>
            <a:pPr marL="0" marR="0">
              <a:lnSpc>
                <a:spcPct val="115000"/>
              </a:lnSpc>
              <a:spcBef>
                <a:spcPts val="0"/>
              </a:spcBef>
              <a:spcAft>
                <a:spcPts val="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100" dirty="0">
                <a:effectLst/>
                <a:latin typeface="Arial" panose="020B0604020202020204" pitchFamily="34" charset="0"/>
                <a:ea typeface="Calibri" panose="020F0502020204030204" pitchFamily="34" charset="0"/>
                <a:cs typeface="Arial" panose="020B0604020202020204" pitchFamily="34" charset="0"/>
              </a:rPr>
              <a:t>When recruiting leaders: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100" b="1" dirty="0">
                <a:effectLst/>
                <a:latin typeface="Arial" panose="020B0604020202020204" pitchFamily="34" charset="0"/>
                <a:ea typeface="Wingdings 2" panose="05020102010507070707" pitchFamily="18" charset="2"/>
                <a:cs typeface="Wingdings 2" panose="05020102010507070707" pitchFamily="18" charset="2"/>
              </a:rPr>
              <a:t>Be enthusiastic about PALS</a:t>
            </a:r>
            <a:endParaRPr lang="en-US" sz="1100" b="1" dirty="0">
              <a:effectLst/>
              <a:latin typeface="Calibri" panose="020F0502020204030204" pitchFamily="34" charset="0"/>
              <a:ea typeface="Wingdings 2" panose="05020102010507070707" pitchFamily="18" charset="2"/>
              <a:cs typeface="Wingdings 2" panose="05020102010507070707" pitchFamily="18"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b="0" dirty="0">
                <a:effectLst/>
                <a:latin typeface="Arial" panose="020B0604020202020204" pitchFamily="34" charset="0"/>
                <a:ea typeface="Wingdings" panose="05000000000000000000" pitchFamily="2" charset="2"/>
                <a:cs typeface="Wingdings" panose="05000000000000000000" pitchFamily="2" charset="2"/>
              </a:rPr>
              <a:t>Highlight PALS as a leadership opportunity </a:t>
            </a:r>
            <a:r>
              <a:rPr lang="en-CA" sz="1100" dirty="0">
                <a:effectLst/>
                <a:latin typeface="Arial" panose="020B0604020202020204" pitchFamily="34" charset="0"/>
                <a:ea typeface="Wingdings" panose="05000000000000000000" pitchFamily="2" charset="2"/>
                <a:cs typeface="Wingdings" panose="05000000000000000000" pitchFamily="2" charset="2"/>
              </a:rPr>
              <a:t>and a chance for students to make a difference in their school.</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Review the program motto and objectives.</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Talk about the role of P.A.L.S. leaders in leading games with younger students.</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Share and demonstrate some of the games (refer to 'PALS Games Guide’). </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100" b="1" dirty="0">
                <a:effectLst/>
                <a:latin typeface="Arial" panose="020B0604020202020204" pitchFamily="34" charset="0"/>
                <a:ea typeface="Wingdings 2" panose="05020102010507070707" pitchFamily="18" charset="2"/>
                <a:cs typeface="Wingdings 2" panose="05020102010507070707" pitchFamily="18" charset="2"/>
              </a:rPr>
              <a:t>Review program commitment.</a:t>
            </a:r>
            <a:endParaRPr lang="en-US" sz="1100" b="1" dirty="0">
              <a:effectLst/>
              <a:latin typeface="Calibri" panose="020F0502020204030204" pitchFamily="34" charset="0"/>
              <a:ea typeface="Wingdings 2" panose="05020102010507070707" pitchFamily="18" charset="2"/>
              <a:cs typeface="Wingdings 2" panose="05020102010507070707" pitchFamily="18"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Provide an overview of the training.</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Emphasize how other children will look up to leaders and the importance of role modeling positive behaviour every day.</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Share when the program will run (i.e., noon hour recess or during nutrition breaks). </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en-CA" sz="1100" b="1" dirty="0">
                <a:effectLst/>
                <a:latin typeface="Arial" panose="020B0604020202020204" pitchFamily="34" charset="0"/>
                <a:ea typeface="Wingdings 2" panose="05020102010507070707" pitchFamily="18" charset="2"/>
                <a:cs typeface="Wingdings 2" panose="05020102010507070707" pitchFamily="18" charset="2"/>
              </a:rPr>
              <a:t>Application and selection process.</a:t>
            </a:r>
            <a:endParaRPr lang="en-US" sz="1100" b="1" dirty="0">
              <a:effectLst/>
              <a:latin typeface="Calibri" panose="020F0502020204030204" pitchFamily="34" charset="0"/>
              <a:ea typeface="Wingdings 2" panose="05020102010507070707" pitchFamily="18" charset="2"/>
              <a:cs typeface="Wingdings 2" panose="05020102010507070707" pitchFamily="18"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Communicate the number of leaders that will be chosen.</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Distribute copies of the student application, parent information letter, parent information and/or parent permission forms (Appendix A-C).</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Provide due dates if distributing student application forms and/or permission forms. </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en-CA" sz="1100" dirty="0">
                <a:effectLst/>
                <a:latin typeface="Arial" panose="020B0604020202020204" pitchFamily="34" charset="0"/>
                <a:ea typeface="Wingdings" panose="05000000000000000000" pitchFamily="2" charset="2"/>
                <a:cs typeface="Wingdings" panose="05000000000000000000" pitchFamily="2" charset="2"/>
              </a:rPr>
              <a:t>Share when and how leaders will know if they have been selected.</a:t>
            </a:r>
            <a:endParaRPr lang="en-US" sz="1100" dirty="0">
              <a:effectLst/>
              <a:latin typeface="Calibri" panose="020F0502020204030204" pitchFamily="34" charset="0"/>
              <a:ea typeface="Wingdings" panose="05000000000000000000" pitchFamily="2" charset="2"/>
              <a:cs typeface="Wingdings" panose="05000000000000000000" pitchFamily="2" charset="2"/>
            </a:endParaRPr>
          </a:p>
          <a:p>
            <a:pPr marL="0" marR="0">
              <a:lnSpc>
                <a:spcPct val="115000"/>
              </a:lnSpc>
              <a:spcBef>
                <a:spcPts val="0"/>
              </a:spcBef>
              <a:spcAft>
                <a:spcPts val="0"/>
              </a:spcAft>
            </a:pPr>
            <a:r>
              <a:rPr lang="en-CA" sz="11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highlight>
                  <a:srgbClr val="00FFFF"/>
                </a:highlight>
                <a:latin typeface="Arial" panose="020B0604020202020204" pitchFamily="34" charset="0"/>
                <a:ea typeface="Calibri" panose="020F0502020204030204" pitchFamily="34" charset="0"/>
                <a:cs typeface="Arial" panose="020B0604020202020204" pitchFamily="34" charset="0"/>
              </a:rPr>
              <a:t>As an alternative option: consider training a specific class to become P.A.L.S. leaders as part of their Health &amp; Physical Education curriculum education.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6</a:t>
            </a:fld>
            <a:endParaRPr lang="en-US"/>
          </a:p>
        </p:txBody>
      </p:sp>
    </p:spTree>
    <p:extLst>
      <p:ext uri="{BB962C8B-B14F-4D97-AF65-F5344CB8AC3E}">
        <p14:creationId xmlns:p14="http://schemas.microsoft.com/office/powerpoint/2010/main" val="148730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pPr marL="0" marR="0" lvl="0" indent="0" algn="l" defTabSz="914400" rtl="0" eaLnBrk="1" fontAlgn="auto" latinLnBrk="0" hangingPunct="1">
              <a:lnSpc>
                <a:spcPct val="115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Generally, we recommend training students in grades 4-6 who are interested in becoming a PALS leader to facilitate games with grades 1-3. Students in grade 7-8 may also show interest and can be trained to support the P.A.L.S. leaders. Consider having previous P.A.L.S. leaders provide mentorship. Every school is unique. Consider your own school population and align P.A.L.S. leader selection with principles of diversity, equity, inclusion, and accessibility. </a:t>
            </a:r>
          </a:p>
          <a:p>
            <a:pPr marL="0" marR="0">
              <a:lnSpc>
                <a:spcPct val="115000"/>
              </a:lnSpc>
              <a:spcBef>
                <a:spcPts val="0"/>
              </a:spcBef>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a:lnSpc>
                <a:spcPct val="115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dirty="0">
                <a:effectLst/>
                <a:latin typeface="Arial" panose="020B0604020202020204" pitchFamily="34" charset="0"/>
                <a:ea typeface="Calibri" panose="020F0502020204030204" pitchFamily="34" charset="0"/>
                <a:cs typeface="Arial" panose="020B0604020202020204" pitchFamily="34" charset="0"/>
              </a:rPr>
              <a:t> ADDITIONAL INFORMATION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7</a:t>
            </a:fld>
            <a:endParaRPr lang="en-US"/>
          </a:p>
        </p:txBody>
      </p:sp>
    </p:spTree>
    <p:extLst>
      <p:ext uri="{BB962C8B-B14F-4D97-AF65-F5344CB8AC3E}">
        <p14:creationId xmlns:p14="http://schemas.microsoft.com/office/powerpoint/2010/main" val="202202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Schools may choose to host an initial "training day" or may break up the sessions over multiple days. The total training time can take up to four hours. Work with your school administrator to determine the best way to facilitate training. After the initial training is complete, shorter weekly or biweekly meetings are recommended for problem solving, encouragement, and learning new games.</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facilitator training guide has the instructions, and the student leader handbook has the activities, and both are used together during the training.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Refer to page [ ] in the guide for more information.</a:t>
            </a:r>
          </a:p>
          <a:p>
            <a:pPr marL="0" marR="0">
              <a:lnSpc>
                <a:spcPct val="115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ADDITIONAL INFORMATION:</a:t>
            </a:r>
          </a:p>
          <a:p>
            <a:pPr marL="0" marR="0">
              <a:lnSpc>
                <a:spcPct val="115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Refer the </a:t>
            </a:r>
            <a:r>
              <a:rPr lang="en-US" sz="1200" i="1" dirty="0">
                <a:effectLst/>
                <a:latin typeface="Arial" panose="020B0604020202020204" pitchFamily="34" charset="0"/>
                <a:ea typeface="Calibri" panose="020F0502020204030204" pitchFamily="34" charset="0"/>
                <a:cs typeface="Arial" panose="020B0604020202020204" pitchFamily="34" charset="0"/>
              </a:rPr>
              <a:t>Training Preparation Checklist</a:t>
            </a:r>
            <a:r>
              <a:rPr lang="en-US" sz="1200" dirty="0">
                <a:effectLst/>
                <a:latin typeface="Arial" panose="020B0604020202020204" pitchFamily="34" charset="0"/>
                <a:ea typeface="Calibri" panose="020F0502020204030204" pitchFamily="34" charset="0"/>
                <a:cs typeface="Arial" panose="020B0604020202020204" pitchFamily="34" charset="0"/>
              </a:rPr>
              <a:t> (Appendix D) and the </a:t>
            </a:r>
            <a:r>
              <a:rPr lang="en-US" sz="1200" i="1" dirty="0">
                <a:effectLst/>
                <a:latin typeface="Arial" panose="020B0604020202020204" pitchFamily="34" charset="0"/>
                <a:ea typeface="Calibri" panose="020F0502020204030204" pitchFamily="34" charset="0"/>
                <a:cs typeface="Arial" panose="020B0604020202020204" pitchFamily="34" charset="0"/>
              </a:rPr>
              <a:t>P.A.L.S. Student Leader Training Guide</a:t>
            </a:r>
            <a:r>
              <a:rPr lang="en-US" sz="1200" dirty="0">
                <a:effectLst/>
                <a:latin typeface="Arial" panose="020B0604020202020204" pitchFamily="34" charset="0"/>
                <a:ea typeface="Calibri" panose="020F0502020204030204" pitchFamily="34" charset="0"/>
                <a:cs typeface="Arial" panose="020B0604020202020204" pitchFamily="34" charset="0"/>
              </a:rPr>
              <a:t> on pages 12-27.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8</a:t>
            </a:fld>
            <a:endParaRPr lang="en-US"/>
          </a:p>
        </p:txBody>
      </p:sp>
    </p:spTree>
    <p:extLst>
      <p:ext uri="{BB962C8B-B14F-4D97-AF65-F5344CB8AC3E}">
        <p14:creationId xmlns:p14="http://schemas.microsoft.com/office/powerpoint/2010/main" val="209189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SPEAKING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200" dirty="0">
                <a:effectLst/>
                <a:latin typeface="Arial" panose="020B0604020202020204" pitchFamily="34" charset="0"/>
                <a:ea typeface="Calibri" panose="020F0502020204030204" pitchFamily="34" charset="0"/>
                <a:cs typeface="Arial" panose="020B0604020202020204" pitchFamily="34" charset="0"/>
              </a:rPr>
              <a:t>It is important to raise awareness about the program in the school community. This includes informing staff, students, and parents through varies channels. Refer to page [ ] in the guide for more information.</a:t>
            </a:r>
          </a:p>
          <a:p>
            <a:pPr marL="0" marR="0">
              <a:lnSpc>
                <a:spcPct val="107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t>ADDITIONAL INFORMATION:</a:t>
            </a:r>
          </a:p>
          <a:p>
            <a:pPr marL="0" marR="0">
              <a:lnSpc>
                <a:spcPct val="107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Each school may choose to launch the program in a different way. Here are a few ideas: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Raise awareness in your school community.</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CA" sz="1200" dirty="0">
                <a:effectLst/>
                <a:latin typeface="Arial" panose="020B0604020202020204" pitchFamily="34" charset="0"/>
                <a:ea typeface="Calibri" panose="020F0502020204030204" pitchFamily="34" charset="0"/>
                <a:cs typeface="Arial" panose="020B0604020202020204" pitchFamily="34" charset="0"/>
              </a:rPr>
              <a:t>Share the motto: “There is always room for one more.”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Communicate plans to start-up the P.A.L.S. program, including program objectives and a brief overview, at a staff meeting and/or by memo to ensure all staff are aware.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Provide an update about the P.A.L.S. program to your school or parent council.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CA" sz="1200" dirty="0">
                <a:effectLst/>
                <a:latin typeface="Arial" panose="020B0604020202020204" pitchFamily="34" charset="0"/>
                <a:ea typeface="Calibri" panose="020F0502020204030204" pitchFamily="34" charset="0"/>
                <a:cs typeface="Arial" panose="020B0604020202020204" pitchFamily="34" charset="0"/>
              </a:rPr>
              <a:t>Introduce the program and P.A.L.S. leaders to other students at an assembly. Use this as an opportunity for the leaders to increase their visibility within the school (e.g., via hats, cones, pinnies, arm bands, flags, vests, etc.).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CA" sz="1200" dirty="0">
                <a:effectLst/>
                <a:latin typeface="Arial" panose="020B0604020202020204" pitchFamily="34" charset="0"/>
                <a:ea typeface="Calibri" panose="020F0502020204030204" pitchFamily="34" charset="0"/>
                <a:cs typeface="Arial" panose="020B0604020202020204" pitchFamily="34" charset="0"/>
              </a:rPr>
              <a:t>Schedule P.A.L.S. leaders to read PA announcements (Appendix H) to encourage student participation in the program.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Increase game familiarity with students.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Encourage primary and junior teachers to incorporate some of the P.A.L.S. games into their Health and Physical Education curriculum and/or daily physical activity (DPA) requirements.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Consider having the P.A.L.S. leaders go class to class to introduce the games during health physical education or DPA.</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For comprehensive school health games can be taught with all grades</a:t>
            </a:r>
            <a:endParaRPr lang="en-US" sz="1200" dirty="0"/>
          </a:p>
          <a:p>
            <a:pPr marL="0" marR="0">
              <a:lnSpc>
                <a:spcPct val="115000"/>
              </a:lnSpc>
              <a:spcBef>
                <a:spcPts val="0"/>
              </a:spcBef>
              <a:spcAft>
                <a:spcPts val="0"/>
              </a:spcAft>
            </a:pPr>
            <a:r>
              <a:rPr lang="en-CA"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9</a:t>
            </a:fld>
            <a:endParaRPr lang="en-US"/>
          </a:p>
        </p:txBody>
      </p:sp>
    </p:spTree>
    <p:extLst>
      <p:ext uri="{BB962C8B-B14F-4D97-AF65-F5344CB8AC3E}">
        <p14:creationId xmlns:p14="http://schemas.microsoft.com/office/powerpoint/2010/main" val="4269669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436186-3F75-E1D2-252F-AADD07FA946B}"/>
              </a:ext>
              <a:ext uri="{C183D7F6-B498-43B3-948B-1728B52AA6E4}">
                <adec:decorative xmlns:adec="http://schemas.microsoft.com/office/drawing/2017/decorative" val="1"/>
              </a:ext>
            </a:extLst>
          </p:cNvPr>
          <p:cNvPicPr>
            <a:picLocks noChangeAspect="1"/>
          </p:cNvPicPr>
          <p:nvPr userDrawn="1"/>
        </p:nvPicPr>
        <p:blipFill rotWithShape="1">
          <a:blip r:embed="rId2"/>
          <a:srcRect l="3290" r="3486"/>
          <a:stretch/>
        </p:blipFill>
        <p:spPr>
          <a:xfrm>
            <a:off x="-6843" y="-232011"/>
            <a:ext cx="12198844" cy="7090011"/>
          </a:xfrm>
          <a:prstGeom prst="rect">
            <a:avLst/>
          </a:prstGeom>
        </p:spPr>
      </p:pic>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65759" y="2166364"/>
            <a:ext cx="11471565" cy="1739347"/>
          </a:xfrm>
        </p:spPr>
        <p:txBody>
          <a:bodyPr tIns="45720" bIns="45720" anchor="ctr">
            <a:normAutofit/>
          </a:bodyPr>
          <a:lstStyle>
            <a:lvl1pPr algn="ctr">
              <a:lnSpc>
                <a:spcPct val="80000"/>
              </a:lnSpc>
              <a:defRPr sz="6000" cap="none" spc="-150" baseline="0"/>
            </a:lvl1pPr>
          </a:lstStyle>
          <a:p>
            <a:r>
              <a:rPr lang="en-US" dirty="0"/>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4619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0286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2C410-CA8E-4363-B2A5-C992C048EF2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73364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2/21/2025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99932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26590" y="284176"/>
            <a:ext cx="6755642" cy="1508760"/>
          </a:xfrm>
        </p:spPr>
        <p:txBody>
          <a:bodyPr/>
          <a:lstStyle>
            <a:lvl1pPr>
              <a:defRPr b="1" cap="none">
                <a:solidFill>
                  <a:schemeClr val="bg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626590" y="2011680"/>
            <a:ext cx="6755639" cy="4206240"/>
          </a:xfrm>
          <a:noFill/>
        </p:spPr>
        <p:txBody>
          <a:bodyPr/>
          <a:lstStyle>
            <a:lvl1pPr marL="231775" indent="-231775">
              <a:buClr>
                <a:schemeClr val="bg2"/>
              </a:buClr>
              <a:buFont typeface="Arial" panose="020B0604020202020204" pitchFamily="34" charset="0"/>
              <a:buChar char="•"/>
              <a:defRPr sz="2800">
                <a:solidFill>
                  <a:schemeClr val="bg1"/>
                </a:solidFill>
              </a:defRPr>
            </a:lvl1pPr>
            <a:lvl2pPr marL="411480" indent="-182880">
              <a:buClr>
                <a:schemeClr val="bg2"/>
              </a:buClr>
              <a:buFont typeface="Arial" panose="020B0604020202020204" pitchFamily="34" charset="0"/>
              <a:buChar char="•"/>
              <a:defRPr sz="2400">
                <a:solidFill>
                  <a:schemeClr val="bg1"/>
                </a:solidFill>
              </a:defRPr>
            </a:lvl2pPr>
            <a:lvl3pPr marL="640080" indent="-182880">
              <a:buClr>
                <a:schemeClr val="bg2"/>
              </a:buClr>
              <a:buFont typeface="Arial" panose="020B0604020202020204" pitchFamily="34" charset="0"/>
              <a:buChar char="•"/>
              <a:defRPr sz="1800">
                <a:solidFill>
                  <a:schemeClr val="bg1"/>
                </a:solidFill>
              </a:defRPr>
            </a:lvl3pPr>
            <a:lvl4pPr marL="868680" indent="-182880">
              <a:buClr>
                <a:schemeClr val="bg2"/>
              </a:buClr>
              <a:buFont typeface="Arial" panose="020B0604020202020204" pitchFamily="34" charset="0"/>
              <a:buChar char="•"/>
              <a:defRPr sz="1600">
                <a:solidFill>
                  <a:schemeClr val="bg1"/>
                </a:solidFill>
              </a:defRPr>
            </a:lvl4pPr>
            <a:lvl5pPr marL="1097280" indent="-182880">
              <a:buClr>
                <a:schemeClr val="bg2"/>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cxnSp>
        <p:nvCxnSpPr>
          <p:cNvPr id="2" name="Straight Connector 1">
            <a:extLst>
              <a:ext uri="{FF2B5EF4-FFF2-40B4-BE49-F238E27FC236}">
                <a16:creationId xmlns:a16="http://schemas.microsoft.com/office/drawing/2014/main" id="{7A1C3ADD-E7F0-8060-2EC0-13679DE8C731}"/>
              </a:ext>
            </a:extLst>
          </p:cNvPr>
          <p:cNvCxnSpPr/>
          <p:nvPr userDrawn="1"/>
        </p:nvCxnSpPr>
        <p:spPr>
          <a:xfrm>
            <a:off x="4059935" y="1836869"/>
            <a:ext cx="0" cy="31842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PALS logo">
            <a:extLst>
              <a:ext uri="{FF2B5EF4-FFF2-40B4-BE49-F238E27FC236}">
                <a16:creationId xmlns:a16="http://schemas.microsoft.com/office/drawing/2014/main" id="{797F8568-48D1-3411-9E1C-8D063C5A7CF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08087" y="2421312"/>
            <a:ext cx="3043852" cy="1489784"/>
          </a:xfrm>
          <a:prstGeom prst="rect">
            <a:avLst/>
          </a:prstGeom>
        </p:spPr>
      </p:pic>
    </p:spTree>
    <p:extLst>
      <p:ext uri="{BB962C8B-B14F-4D97-AF65-F5344CB8AC3E}">
        <p14:creationId xmlns:p14="http://schemas.microsoft.com/office/powerpoint/2010/main" val="14786177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2C410-CA8E-4363-B2A5-C992C048EF2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45857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6000">
              <a:srgbClr val="E1F4FD"/>
            </a:gs>
            <a:gs pos="20000">
              <a:schemeClr val="bg1"/>
            </a:gs>
            <a:gs pos="87000">
              <a:schemeClr val="bg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33191" y="2208879"/>
            <a:ext cx="10515600" cy="1676400"/>
          </a:xfrm>
        </p:spPr>
        <p:txBody>
          <a:bodyPr anchor="ctr">
            <a:noAutofit/>
          </a:bodyPr>
          <a:lstStyle>
            <a:lvl1pPr algn="ctr">
              <a:lnSpc>
                <a:spcPct val="80000"/>
              </a:lnSpc>
              <a:defRPr sz="6000" b="0" cap="none"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B542C410-CA8E-4363-B2A5-C992C048EF26}" type="datetimeFigureOut">
              <a:rPr lang="en-US" smtClean="0"/>
              <a:pPr/>
              <a:t>2/21/2025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79CAC6-A72B-4EF8-B465-34FA47827E7F}" type="slidenum">
              <a:rPr lang="en-US" smtClean="0"/>
              <a:pPr/>
              <a:t>‹#›</a:t>
            </a:fld>
            <a:endParaRPr lang="en-US" dirty="0"/>
          </a:p>
        </p:txBody>
      </p:sp>
    </p:spTree>
    <p:extLst>
      <p:ext uri="{BB962C8B-B14F-4D97-AF65-F5344CB8AC3E}">
        <p14:creationId xmlns:p14="http://schemas.microsoft.com/office/powerpoint/2010/main" val="26396121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2329568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2C410-CA8E-4363-B2A5-C992C048EF26}"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1028281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2C410-CA8E-4363-B2A5-C992C048EF26}"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6395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857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581582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E1F4FD"/>
            </a:gs>
            <a:gs pos="20000">
              <a:schemeClr val="tx1"/>
            </a:gs>
            <a:gs pos="87000">
              <a:schemeClr val="tx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bg1"/>
                </a:solidFill>
              </a:defRPr>
            </a:lvl1pPr>
          </a:lstStyle>
          <a:p>
            <a:fld id="{B542C410-CA8E-4363-B2A5-C992C048EF26}" type="datetimeFigureOut">
              <a:rPr lang="en-US" smtClean="0"/>
              <a:pPr/>
              <a:t>2/21/2025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bg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bg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1650551278"/>
      </p:ext>
    </p:extLst>
  </p:cSld>
  <p:clrMap bg1="dk1" tx1="lt1" bg2="dk2" tx2="lt2" accent1="accent1" accent2="accent2" accent3="accent3" accent4="accent4" accent5="accent5" accent6="accent6" hlink="hlink" folHlink="folHlink"/>
  <p:sldLayoutIdLst>
    <p:sldLayoutId id="2147483727" r:id="rId1"/>
    <p:sldLayoutId id="2147483738"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a:t>Slide 1</a:t>
            </a:r>
          </a:p>
        </p:txBody>
      </p:sp>
      <p:sp>
        <p:nvSpPr>
          <p:cNvPr id="6" name="Subtitle 2">
            <a:extLst>
              <a:ext uri="{FF2B5EF4-FFF2-40B4-BE49-F238E27FC236}">
                <a16:creationId xmlns:a16="http://schemas.microsoft.com/office/drawing/2014/main" id="{267178F0-E0C8-10D7-8504-82862ECAFB9F}"/>
              </a:ext>
            </a:extLst>
          </p:cNvPr>
          <p:cNvSpPr txBox="1">
            <a:spLocks/>
          </p:cNvSpPr>
          <p:nvPr/>
        </p:nvSpPr>
        <p:spPr>
          <a:xfrm>
            <a:off x="4953697" y="39043"/>
            <a:ext cx="2538921" cy="66129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a:solidFill>
                  <a:schemeClr val="bg2"/>
                </a:solidFill>
                <a:latin typeface="Segoe UI" panose="020B0502040204020203" pitchFamily="34" charset="0"/>
                <a:cs typeface="Segoe UI" panose="020B0502040204020203" pitchFamily="34" charset="0"/>
              </a:rPr>
              <a:t>LPHAs can add their own logo</a:t>
            </a:r>
            <a:endParaRPr lang="en-US" sz="3200" b="1" dirty="0">
              <a:solidFill>
                <a:schemeClr val="bg2"/>
              </a:solidFill>
              <a:latin typeface="Segoe UI" panose="020B0502040204020203" pitchFamily="34" charset="0"/>
              <a:cs typeface="Segoe UI" panose="020B0502040204020203" pitchFamily="34" charset="0"/>
            </a:endParaRPr>
          </a:p>
        </p:txBody>
      </p:sp>
      <p:pic>
        <p:nvPicPr>
          <p:cNvPr id="8" name="Picture 7" descr="A group of kids with glasses">
            <a:extLst>
              <a:ext uri="{FF2B5EF4-FFF2-40B4-BE49-F238E27FC236}">
                <a16:creationId xmlns:a16="http://schemas.microsoft.com/office/drawing/2014/main" id="{D473C926-FF94-53CD-49F8-A10815AA39C8}"/>
              </a:ext>
            </a:extLst>
          </p:cNvPr>
          <p:cNvPicPr>
            <a:picLocks noChangeAspect="1"/>
          </p:cNvPicPr>
          <p:nvPr/>
        </p:nvPicPr>
        <p:blipFill>
          <a:blip r:embed="rId3"/>
          <a:stretch>
            <a:fillRect/>
          </a:stretch>
        </p:blipFill>
        <p:spPr>
          <a:xfrm>
            <a:off x="2494457" y="799844"/>
            <a:ext cx="7203086" cy="3634994"/>
          </a:xfrm>
          <a:prstGeom prst="rect">
            <a:avLst/>
          </a:prstGeom>
        </p:spPr>
      </p:pic>
      <p:sp>
        <p:nvSpPr>
          <p:cNvPr id="4" name="Rectangle 3">
            <a:extLst>
              <a:ext uri="{FF2B5EF4-FFF2-40B4-BE49-F238E27FC236}">
                <a16:creationId xmlns:a16="http://schemas.microsoft.com/office/drawing/2014/main" id="{FE3FDA4F-242B-E528-E302-ACF2F6B77A79}"/>
              </a:ext>
              <a:ext uri="{C183D7F6-B498-43B3-948B-1728B52AA6E4}">
                <adec:decorative xmlns:adec="http://schemas.microsoft.com/office/drawing/2017/decorative" val="1"/>
              </a:ext>
            </a:extLst>
          </p:cNvPr>
          <p:cNvSpPr/>
          <p:nvPr/>
        </p:nvSpPr>
        <p:spPr>
          <a:xfrm>
            <a:off x="0" y="4856480"/>
            <a:ext cx="12192000" cy="661293"/>
          </a:xfrm>
          <a:prstGeom prst="rect">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Shape 11">
            <a:extLst>
              <a:ext uri="{FF2B5EF4-FFF2-40B4-BE49-F238E27FC236}">
                <a16:creationId xmlns:a16="http://schemas.microsoft.com/office/drawing/2014/main" id="{FFAFAE3D-8AC9-A383-BA58-62E1BC234046}"/>
              </a:ext>
              <a:ext uri="{C183D7F6-B498-43B3-948B-1728B52AA6E4}">
                <adec:decorative xmlns:adec="http://schemas.microsoft.com/office/drawing/2017/decorative" val="1"/>
              </a:ext>
            </a:extLst>
          </p:cNvPr>
          <p:cNvSpPr/>
          <p:nvPr/>
        </p:nvSpPr>
        <p:spPr>
          <a:xfrm>
            <a:off x="2494457" y="4856480"/>
            <a:ext cx="7203086" cy="661293"/>
          </a:xfrm>
          <a:custGeom>
            <a:avLst/>
            <a:gdLst>
              <a:gd name="connsiteX0" fmla="*/ 592927 w 7437120"/>
              <a:gd name="connsiteY0" fmla="*/ 0 h 1185854"/>
              <a:gd name="connsiteX1" fmla="*/ 6844193 w 7437120"/>
              <a:gd name="connsiteY1" fmla="*/ 0 h 1185854"/>
              <a:gd name="connsiteX2" fmla="*/ 7425074 w 7437120"/>
              <a:gd name="connsiteY2" fmla="*/ 473432 h 1185854"/>
              <a:gd name="connsiteX3" fmla="*/ 7435074 w 7437120"/>
              <a:gd name="connsiteY3" fmla="*/ 572633 h 1185854"/>
              <a:gd name="connsiteX4" fmla="*/ 7437120 w 7437120"/>
              <a:gd name="connsiteY4" fmla="*/ 582766 h 1185854"/>
              <a:gd name="connsiteX5" fmla="*/ 7437120 w 7437120"/>
              <a:gd name="connsiteY5" fmla="*/ 592927 h 1185854"/>
              <a:gd name="connsiteX6" fmla="*/ 7437120 w 7437120"/>
              <a:gd name="connsiteY6" fmla="*/ 785968 h 1185854"/>
              <a:gd name="connsiteX7" fmla="*/ 7037234 w 7437120"/>
              <a:gd name="connsiteY7" fmla="*/ 1185854 h 1185854"/>
              <a:gd name="connsiteX8" fmla="*/ 6844193 w 7437120"/>
              <a:gd name="connsiteY8" fmla="*/ 1185854 h 1185854"/>
              <a:gd name="connsiteX9" fmla="*/ 592927 w 7437120"/>
              <a:gd name="connsiteY9" fmla="*/ 1185854 h 1185854"/>
              <a:gd name="connsiteX10" fmla="*/ 399886 w 7437120"/>
              <a:gd name="connsiteY10" fmla="*/ 1185854 h 1185854"/>
              <a:gd name="connsiteX11" fmla="*/ 0 w 7437120"/>
              <a:gd name="connsiteY11" fmla="*/ 785968 h 1185854"/>
              <a:gd name="connsiteX12" fmla="*/ 0 w 7437120"/>
              <a:gd name="connsiteY12" fmla="*/ 592927 h 1185854"/>
              <a:gd name="connsiteX13" fmla="*/ 0 w 7437120"/>
              <a:gd name="connsiteY13" fmla="*/ 582766 h 1185854"/>
              <a:gd name="connsiteX14" fmla="*/ 2046 w 7437120"/>
              <a:gd name="connsiteY14" fmla="*/ 572633 h 1185854"/>
              <a:gd name="connsiteX15" fmla="*/ 12046 w 7437120"/>
              <a:gd name="connsiteY15" fmla="*/ 473432 h 1185854"/>
              <a:gd name="connsiteX16" fmla="*/ 592927 w 7437120"/>
              <a:gd name="connsiteY16" fmla="*/ 0 h 11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7120" h="1185854">
                <a:moveTo>
                  <a:pt x="592927" y="0"/>
                </a:moveTo>
                <a:lnTo>
                  <a:pt x="6844193" y="0"/>
                </a:lnTo>
                <a:cubicBezTo>
                  <a:pt x="7130725" y="0"/>
                  <a:pt x="7369786" y="203245"/>
                  <a:pt x="7425074" y="473432"/>
                </a:cubicBezTo>
                <a:lnTo>
                  <a:pt x="7435074" y="572633"/>
                </a:lnTo>
                <a:lnTo>
                  <a:pt x="7437120" y="582766"/>
                </a:lnTo>
                <a:lnTo>
                  <a:pt x="7437120" y="592927"/>
                </a:lnTo>
                <a:lnTo>
                  <a:pt x="7437120" y="785968"/>
                </a:lnTo>
                <a:cubicBezTo>
                  <a:pt x="7437120" y="1006819"/>
                  <a:pt x="7258085" y="1185854"/>
                  <a:pt x="7037234" y="1185854"/>
                </a:cubicBezTo>
                <a:lnTo>
                  <a:pt x="6844193" y="1185854"/>
                </a:lnTo>
                <a:lnTo>
                  <a:pt x="592927" y="1185854"/>
                </a:lnTo>
                <a:lnTo>
                  <a:pt x="399886" y="1185854"/>
                </a:lnTo>
                <a:cubicBezTo>
                  <a:pt x="179035" y="1185854"/>
                  <a:pt x="0" y="1006819"/>
                  <a:pt x="0" y="785968"/>
                </a:cubicBezTo>
                <a:lnTo>
                  <a:pt x="0" y="592927"/>
                </a:lnTo>
                <a:lnTo>
                  <a:pt x="0" y="582766"/>
                </a:lnTo>
                <a:lnTo>
                  <a:pt x="2046" y="572633"/>
                </a:lnTo>
                <a:lnTo>
                  <a:pt x="12046" y="473432"/>
                </a:lnTo>
                <a:cubicBezTo>
                  <a:pt x="67334" y="203245"/>
                  <a:pt x="306395" y="0"/>
                  <a:pt x="592927" y="0"/>
                </a:cubicBezTo>
                <a:close/>
              </a:path>
            </a:pathLst>
          </a:custGeom>
          <a:solidFill>
            <a:srgbClr val="4949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 name="Subtitle 2">
            <a:extLst>
              <a:ext uri="{FF2B5EF4-FFF2-40B4-BE49-F238E27FC236}">
                <a16:creationId xmlns:a16="http://schemas.microsoft.com/office/drawing/2014/main" id="{7FA39F28-2260-23BC-5D9D-66C5CFE2AADD}"/>
              </a:ext>
            </a:extLst>
          </p:cNvPr>
          <p:cNvSpPr txBox="1">
            <a:spLocks/>
          </p:cNvSpPr>
          <p:nvPr/>
        </p:nvSpPr>
        <p:spPr>
          <a:xfrm>
            <a:off x="1886445" y="4874411"/>
            <a:ext cx="8673427" cy="5088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a:latin typeface="+mj-lt"/>
                <a:cs typeface="Segoe UI" panose="020B0502040204020203" pitchFamily="34" charset="0"/>
              </a:rPr>
              <a:t>Facilitator Training</a:t>
            </a:r>
          </a:p>
        </p:txBody>
      </p:sp>
      <p:sp>
        <p:nvSpPr>
          <p:cNvPr id="13" name="Subtitle 2">
            <a:extLst>
              <a:ext uri="{FF2B5EF4-FFF2-40B4-BE49-F238E27FC236}">
                <a16:creationId xmlns:a16="http://schemas.microsoft.com/office/drawing/2014/main" id="{CF9B3BEE-29A8-25DD-5BA1-15CDA1FB9A54}"/>
              </a:ext>
            </a:extLst>
          </p:cNvPr>
          <p:cNvSpPr txBox="1">
            <a:spLocks/>
          </p:cNvSpPr>
          <p:nvPr/>
        </p:nvSpPr>
        <p:spPr>
          <a:xfrm>
            <a:off x="814261" y="5574656"/>
            <a:ext cx="4452238" cy="5740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spcBef>
                <a:spcPts val="0"/>
              </a:spcBef>
              <a:spcAft>
                <a:spcPts val="0"/>
              </a:spcAft>
            </a:pPr>
            <a:r>
              <a:rPr lang="en-US" sz="3100" b="1" dirty="0">
                <a:solidFill>
                  <a:srgbClr val="494948"/>
                </a:solidFill>
                <a:latin typeface="+mj-lt"/>
                <a:cs typeface="Segoe UI" panose="020B0502040204020203" pitchFamily="34" charset="0"/>
              </a:rPr>
              <a:t>Date</a:t>
            </a:r>
          </a:p>
        </p:txBody>
      </p:sp>
      <p:sp>
        <p:nvSpPr>
          <p:cNvPr id="9" name="Subtitle 2">
            <a:extLst>
              <a:ext uri="{FF2B5EF4-FFF2-40B4-BE49-F238E27FC236}">
                <a16:creationId xmlns:a16="http://schemas.microsoft.com/office/drawing/2014/main" id="{776400BF-E0D1-4270-9498-8B984A246F64}"/>
              </a:ext>
            </a:extLst>
          </p:cNvPr>
          <p:cNvSpPr txBox="1">
            <a:spLocks/>
          </p:cNvSpPr>
          <p:nvPr/>
        </p:nvSpPr>
        <p:spPr>
          <a:xfrm>
            <a:off x="5974080" y="5574656"/>
            <a:ext cx="5403659" cy="483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spcBef>
                <a:spcPts val="0"/>
              </a:spcBef>
              <a:spcAft>
                <a:spcPts val="0"/>
              </a:spcAft>
            </a:pPr>
            <a:r>
              <a:rPr lang="en-US" sz="3100" b="1" dirty="0">
                <a:solidFill>
                  <a:srgbClr val="494948"/>
                </a:solidFill>
                <a:latin typeface="+mj-lt"/>
                <a:cs typeface="Segoe UI" panose="020B0502040204020203" pitchFamily="34" charset="0"/>
              </a:rPr>
              <a:t>Presenter</a:t>
            </a:r>
          </a:p>
        </p:txBody>
      </p:sp>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01C-C36B-A790-1D6A-E6E0D279CB3B}"/>
              </a:ext>
            </a:extLst>
          </p:cNvPr>
          <p:cNvSpPr>
            <a:spLocks noGrp="1"/>
          </p:cNvSpPr>
          <p:nvPr>
            <p:ph type="title"/>
          </p:nvPr>
        </p:nvSpPr>
        <p:spPr/>
        <p:txBody>
          <a:bodyPr/>
          <a:lstStyle/>
          <a:p>
            <a:r>
              <a:rPr lang="en-US" dirty="0"/>
              <a:t> Program Implementation</a:t>
            </a:r>
            <a:endParaRPr lang="en-CA" dirty="0"/>
          </a:p>
        </p:txBody>
      </p:sp>
      <p:sp>
        <p:nvSpPr>
          <p:cNvPr id="3" name="Content Placeholder 2">
            <a:extLst>
              <a:ext uri="{FF2B5EF4-FFF2-40B4-BE49-F238E27FC236}">
                <a16:creationId xmlns:a16="http://schemas.microsoft.com/office/drawing/2014/main" id="{3C86F0FA-8A62-D10A-BA39-B72F4E4E4272}"/>
              </a:ext>
            </a:extLst>
          </p:cNvPr>
          <p:cNvSpPr>
            <a:spLocks noGrp="1"/>
          </p:cNvSpPr>
          <p:nvPr>
            <p:ph sz="half" idx="1"/>
          </p:nvPr>
        </p:nvSpPr>
        <p:spPr/>
        <p:txBody>
          <a:bodyPr>
            <a:normAutofit/>
          </a:bodyPr>
          <a:lstStyle/>
          <a:p>
            <a:r>
              <a:rPr lang="en-CA" sz="2800" dirty="0">
                <a:effectLst/>
                <a:latin typeface="+mj-lt"/>
                <a:ea typeface="Calibri" panose="020F0502020204030204" pitchFamily="34" charset="0"/>
                <a:cs typeface="Arial" panose="020B0604020202020204" pitchFamily="34" charset="0"/>
              </a:rPr>
              <a:t>Regular Leaders “Team” Meetings</a:t>
            </a:r>
          </a:p>
          <a:p>
            <a:r>
              <a:rPr lang="en-CA" sz="2800" dirty="0">
                <a:effectLst/>
                <a:latin typeface="+mj-lt"/>
                <a:ea typeface="Calibri" panose="020F0502020204030204" pitchFamily="34" charset="0"/>
                <a:cs typeface="Arial" panose="020B0604020202020204" pitchFamily="34" charset="0"/>
              </a:rPr>
              <a:t>Scheduling</a:t>
            </a:r>
          </a:p>
          <a:p>
            <a:r>
              <a:rPr lang="en-CA" sz="2800" dirty="0">
                <a:effectLst/>
                <a:latin typeface="+mj-lt"/>
                <a:ea typeface="Calibri" panose="020F0502020204030204" pitchFamily="34" charset="0"/>
                <a:cs typeface="Arial" panose="020B0604020202020204" pitchFamily="34" charset="0"/>
              </a:rPr>
              <a:t>Back-Up Leaders</a:t>
            </a:r>
          </a:p>
          <a:p>
            <a:r>
              <a:rPr lang="en-CA" sz="2800" dirty="0">
                <a:effectLst/>
                <a:latin typeface="+mj-lt"/>
                <a:ea typeface="Calibri" panose="020F0502020204030204" pitchFamily="34" charset="0"/>
                <a:cs typeface="Arial" panose="020B0604020202020204" pitchFamily="34" charset="0"/>
              </a:rPr>
              <a:t>Games Training </a:t>
            </a:r>
            <a:endParaRPr lang="en-US" sz="2800" dirty="0">
              <a:effectLst/>
              <a:latin typeface="+mj-lt"/>
              <a:ea typeface="Calibri" panose="020F0502020204030204" pitchFamily="34" charset="0"/>
              <a:cs typeface="Arial" panose="020B0604020202020204" pitchFamily="34" charset="0"/>
            </a:endParaRPr>
          </a:p>
          <a:p>
            <a:r>
              <a:rPr lang="en-CA" sz="2800" dirty="0">
                <a:effectLst/>
                <a:latin typeface="+mj-lt"/>
                <a:ea typeface="Calibri" panose="020F0502020204030204" pitchFamily="34" charset="0"/>
                <a:cs typeface="Arial" panose="020B0604020202020204" pitchFamily="34" charset="0"/>
              </a:rPr>
              <a:t>Inclement Weather and Indoor Games</a:t>
            </a:r>
            <a:endParaRPr lang="en-US"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457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4450-063B-CF7B-15CC-F34D44D622CA}"/>
              </a:ext>
            </a:extLst>
          </p:cNvPr>
          <p:cNvSpPr>
            <a:spLocks noGrp="1"/>
          </p:cNvSpPr>
          <p:nvPr>
            <p:ph type="title"/>
          </p:nvPr>
        </p:nvSpPr>
        <p:spPr/>
        <p:txBody>
          <a:bodyPr/>
          <a:lstStyle/>
          <a:p>
            <a:r>
              <a:rPr lang="en-US" dirty="0"/>
              <a:t> Sustaining the program</a:t>
            </a:r>
            <a:endParaRPr lang="en-CA" dirty="0"/>
          </a:p>
        </p:txBody>
      </p:sp>
      <p:sp>
        <p:nvSpPr>
          <p:cNvPr id="3" name="Content Placeholder 2">
            <a:extLst>
              <a:ext uri="{FF2B5EF4-FFF2-40B4-BE49-F238E27FC236}">
                <a16:creationId xmlns:a16="http://schemas.microsoft.com/office/drawing/2014/main" id="{D7704983-DF76-9563-F210-B30ACAEED71C}"/>
              </a:ext>
            </a:extLst>
          </p:cNvPr>
          <p:cNvSpPr>
            <a:spLocks noGrp="1"/>
          </p:cNvSpPr>
          <p:nvPr>
            <p:ph sz="half" idx="1"/>
          </p:nvPr>
        </p:nvSpPr>
        <p:spPr/>
        <p:txBody>
          <a:bodyPr/>
          <a:lstStyle/>
          <a:p>
            <a:r>
              <a:rPr lang="en-US" sz="2800" dirty="0">
                <a:latin typeface="+mj-lt"/>
                <a:ea typeface="Calibri" panose="020F0502020204030204" pitchFamily="34" charset="0"/>
                <a:cs typeface="Arial" panose="020B0604020202020204" pitchFamily="34" charset="0"/>
              </a:rPr>
              <a:t>O</a:t>
            </a:r>
            <a:r>
              <a:rPr lang="en-US" sz="2800" dirty="0">
                <a:effectLst/>
                <a:latin typeface="+mj-lt"/>
                <a:ea typeface="Calibri" panose="020F0502020204030204" pitchFamily="34" charset="0"/>
                <a:cs typeface="Arial" panose="020B0604020202020204" pitchFamily="34" charset="0"/>
              </a:rPr>
              <a:t>pportunities to connect</a:t>
            </a:r>
          </a:p>
          <a:p>
            <a:r>
              <a:rPr lang="en-US" sz="2800" dirty="0">
                <a:latin typeface="+mj-lt"/>
                <a:ea typeface="Calibri" panose="020F0502020204030204" pitchFamily="34" charset="0"/>
                <a:cs typeface="Arial" panose="020B0604020202020204" pitchFamily="34" charset="0"/>
              </a:rPr>
              <a:t>R</a:t>
            </a:r>
            <a:r>
              <a:rPr lang="en-US" sz="2800" dirty="0">
                <a:effectLst/>
                <a:latin typeface="+mj-lt"/>
                <a:ea typeface="Calibri" panose="020F0502020204030204" pitchFamily="34" charset="0"/>
                <a:cs typeface="Arial" panose="020B0604020202020204" pitchFamily="34" charset="0"/>
              </a:rPr>
              <a:t>ecognition</a:t>
            </a:r>
          </a:p>
          <a:p>
            <a:r>
              <a:rPr lang="en-US" sz="2800" dirty="0">
                <a:latin typeface="+mj-lt"/>
                <a:ea typeface="Calibri" panose="020F0502020204030204" pitchFamily="34" charset="0"/>
                <a:cs typeface="Arial" panose="020B0604020202020204" pitchFamily="34" charset="0"/>
              </a:rPr>
              <a:t>S</a:t>
            </a:r>
            <a:r>
              <a:rPr lang="en-US" sz="2800" dirty="0">
                <a:effectLst/>
                <a:latin typeface="+mj-lt"/>
                <a:ea typeface="Calibri" panose="020F0502020204030204" pitchFamily="34" charset="0"/>
                <a:cs typeface="Arial" panose="020B0604020202020204" pitchFamily="34" charset="0"/>
              </a:rPr>
              <a:t>tudent leaders as PALS ambassadors</a:t>
            </a:r>
          </a:p>
          <a:p>
            <a:r>
              <a:rPr lang="en-US" sz="2800" dirty="0">
                <a:latin typeface="+mj-lt"/>
                <a:ea typeface="Calibri" panose="020F0502020204030204" pitchFamily="34" charset="0"/>
                <a:cs typeface="Arial" panose="020B0604020202020204" pitchFamily="34" charset="0"/>
              </a:rPr>
              <a:t>O</a:t>
            </a:r>
            <a:r>
              <a:rPr lang="en-US" sz="2800" dirty="0">
                <a:effectLst/>
                <a:latin typeface="+mj-lt"/>
                <a:ea typeface="Calibri" panose="020F0502020204030204" pitchFamily="34" charset="0"/>
                <a:cs typeface="Arial" panose="020B0604020202020204" pitchFamily="34" charset="0"/>
              </a:rPr>
              <a:t>pportunities for additional learning</a:t>
            </a:r>
          </a:p>
          <a:p>
            <a:endParaRPr lang="en-CA" dirty="0"/>
          </a:p>
        </p:txBody>
      </p:sp>
    </p:spTree>
    <p:extLst>
      <p:ext uri="{BB962C8B-B14F-4D97-AF65-F5344CB8AC3E}">
        <p14:creationId xmlns:p14="http://schemas.microsoft.com/office/powerpoint/2010/main" val="367412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65CC-5983-CBFD-6191-58E2037B9D30}"/>
              </a:ext>
            </a:extLst>
          </p:cNvPr>
          <p:cNvSpPr>
            <a:spLocks noGrp="1"/>
          </p:cNvSpPr>
          <p:nvPr>
            <p:ph type="title"/>
          </p:nvPr>
        </p:nvSpPr>
        <p:spPr/>
        <p:txBody>
          <a:bodyPr/>
          <a:lstStyle/>
          <a:p>
            <a:r>
              <a:rPr lang="en-US" dirty="0"/>
              <a:t>Key Resources</a:t>
            </a:r>
            <a:endParaRPr lang="en-CA" dirty="0"/>
          </a:p>
        </p:txBody>
      </p:sp>
      <p:sp>
        <p:nvSpPr>
          <p:cNvPr id="3" name="Content Placeholder 2">
            <a:extLst>
              <a:ext uri="{FF2B5EF4-FFF2-40B4-BE49-F238E27FC236}">
                <a16:creationId xmlns:a16="http://schemas.microsoft.com/office/drawing/2014/main" id="{D06CC965-40E1-8D90-25A9-725D75041CDE}"/>
              </a:ext>
            </a:extLst>
          </p:cNvPr>
          <p:cNvSpPr>
            <a:spLocks noGrp="1"/>
          </p:cNvSpPr>
          <p:nvPr>
            <p:ph sz="half" idx="1"/>
          </p:nvPr>
        </p:nvSpPr>
        <p:spPr>
          <a:xfrm>
            <a:off x="4626590" y="1792936"/>
            <a:ext cx="6755639" cy="4424984"/>
          </a:xfrm>
        </p:spPr>
        <p:txBody>
          <a:bodyPr>
            <a:normAutofit/>
          </a:bodyPr>
          <a:lstStyle/>
          <a:p>
            <a:r>
              <a:rPr lang="en-CA" sz="2800" dirty="0"/>
              <a:t>Student Leader Application</a:t>
            </a:r>
          </a:p>
          <a:p>
            <a:r>
              <a:rPr lang="en-CA" sz="2800" dirty="0"/>
              <a:t>Parent/ Guardian Information Letter</a:t>
            </a:r>
          </a:p>
          <a:p>
            <a:r>
              <a:rPr lang="en-CA" sz="2800" dirty="0"/>
              <a:t>Parent/ Guardian Permission Form</a:t>
            </a:r>
          </a:p>
          <a:p>
            <a:r>
              <a:rPr lang="en-CA" sz="2800" dirty="0"/>
              <a:t>Training Preparation Checklist</a:t>
            </a:r>
          </a:p>
          <a:p>
            <a:r>
              <a:rPr lang="en-CA" sz="2800" dirty="0"/>
              <a:t>Team Building Activities</a:t>
            </a:r>
          </a:p>
          <a:p>
            <a:r>
              <a:rPr lang="en-CA" sz="2800" dirty="0"/>
              <a:t>Weekly and Monthly Planning Tools</a:t>
            </a:r>
          </a:p>
          <a:p>
            <a:r>
              <a:rPr lang="en-CA" sz="2800" dirty="0"/>
              <a:t>PA Announcements</a:t>
            </a:r>
          </a:p>
          <a:p>
            <a:r>
              <a:rPr lang="en-CA" sz="2800" dirty="0"/>
              <a:t>Certificates</a:t>
            </a:r>
          </a:p>
        </p:txBody>
      </p:sp>
      <p:pic>
        <p:nvPicPr>
          <p:cNvPr id="6" name="Picture 5" descr="Cartoon of a child">
            <a:extLst>
              <a:ext uri="{FF2B5EF4-FFF2-40B4-BE49-F238E27FC236}">
                <a16:creationId xmlns:a16="http://schemas.microsoft.com/office/drawing/2014/main" id="{BD5313FC-2D29-1E30-9F38-2EDDB2A57671}"/>
              </a:ext>
            </a:extLst>
          </p:cNvPr>
          <p:cNvPicPr>
            <a:picLocks noChangeAspect="1"/>
          </p:cNvPicPr>
          <p:nvPr/>
        </p:nvPicPr>
        <p:blipFill>
          <a:blip r:embed="rId3"/>
          <a:stretch>
            <a:fillRect/>
          </a:stretch>
        </p:blipFill>
        <p:spPr>
          <a:xfrm flipH="1">
            <a:off x="9867134" y="2823872"/>
            <a:ext cx="2191516" cy="3172974"/>
          </a:xfrm>
          <a:prstGeom prst="rect">
            <a:avLst/>
          </a:prstGeom>
        </p:spPr>
      </p:pic>
    </p:spTree>
    <p:extLst>
      <p:ext uri="{BB962C8B-B14F-4D97-AF65-F5344CB8AC3E}">
        <p14:creationId xmlns:p14="http://schemas.microsoft.com/office/powerpoint/2010/main" val="13427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C80EFD-3890-9E7B-8C6C-19917BF6835E}"/>
              </a:ext>
              <a:ext uri="{C183D7F6-B498-43B3-948B-1728B52AA6E4}">
                <adec:decorative xmlns:adec="http://schemas.microsoft.com/office/drawing/2017/decorative" val="1"/>
              </a:ext>
            </a:extLst>
          </p:cNvPr>
          <p:cNvSpPr txBox="1">
            <a:spLocks/>
          </p:cNvSpPr>
          <p:nvPr/>
        </p:nvSpPr>
        <p:spPr>
          <a:xfrm>
            <a:off x="1875067" y="4566971"/>
            <a:ext cx="8673427" cy="13225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2800" b="1">
                <a:latin typeface="Arial" panose="020B0604020202020204" pitchFamily="34" charset="0"/>
                <a:cs typeface="Arial" panose="020B0604020202020204" pitchFamily="34" charset="0"/>
              </a:rPr>
              <a:t>[LPHA to customize].</a:t>
            </a:r>
          </a:p>
        </p:txBody>
      </p:sp>
      <p:sp>
        <p:nvSpPr>
          <p:cNvPr id="6" name="Subtitle 2">
            <a:extLst>
              <a:ext uri="{FF2B5EF4-FFF2-40B4-BE49-F238E27FC236}">
                <a16:creationId xmlns:a16="http://schemas.microsoft.com/office/drawing/2014/main" id="{F2BDE4D3-E079-C87E-50AD-7E65D2D95060}"/>
              </a:ext>
              <a:ext uri="{C183D7F6-B498-43B3-948B-1728B52AA6E4}">
                <adec:decorative xmlns:adec="http://schemas.microsoft.com/office/drawing/2017/decorative" val="1"/>
              </a:ext>
            </a:extLst>
          </p:cNvPr>
          <p:cNvSpPr txBox="1">
            <a:spLocks noGrp="1"/>
          </p:cNvSpPr>
          <p:nvPr>
            <p:ph type="title" idx="4294967295"/>
          </p:nvPr>
        </p:nvSpPr>
        <p:spPr>
          <a:xfrm>
            <a:off x="4230687" y="409298"/>
            <a:ext cx="3730626" cy="661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chemeClr val="tx1"/>
              </a:buClr>
              <a:buSzTx/>
              <a:buFont typeface="Wingdings" pitchFamily="2" charset="2"/>
              <a:buNone/>
              <a:tabLst/>
              <a:defRPr/>
            </a:pPr>
            <a:r>
              <a:rPr kumimoji="0" lang="en-US" sz="40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LPHAs can add their own logo</a:t>
            </a:r>
            <a:endParaRPr kumimoji="0" lang="en-US" sz="32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05421757-8BE3-A7B6-4C7E-7F8BBB5748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5154" y="1500291"/>
            <a:ext cx="8737229" cy="4409190"/>
          </a:xfrm>
          <a:prstGeom prst="rect">
            <a:avLst/>
          </a:prstGeom>
        </p:spPr>
      </p:pic>
    </p:spTree>
    <p:extLst>
      <p:ext uri="{BB962C8B-B14F-4D97-AF65-F5344CB8AC3E}">
        <p14:creationId xmlns:p14="http://schemas.microsoft.com/office/powerpoint/2010/main" val="30795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DD08854-1CF1-DBC0-A893-ECED049A7813}"/>
              </a:ext>
              <a:ext uri="{C183D7F6-B498-43B3-948B-1728B52AA6E4}">
                <adec:decorative xmlns:adec="http://schemas.microsoft.com/office/drawing/2017/decorative" val="1"/>
              </a:ext>
            </a:extLst>
          </p:cNvPr>
          <p:cNvSpPr/>
          <p:nvPr/>
        </p:nvSpPr>
        <p:spPr>
          <a:xfrm>
            <a:off x="4221479" y="1846280"/>
            <a:ext cx="7040881" cy="1310641"/>
          </a:xfrm>
          <a:prstGeom prst="roundRect">
            <a:avLst>
              <a:gd name="adj" fmla="val 12074"/>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68BAF741-5C6B-8163-023B-29A0AE4A6CD2}"/>
              </a:ext>
              <a:ext uri="{C183D7F6-B498-43B3-948B-1728B52AA6E4}">
                <adec:decorative xmlns:adec="http://schemas.microsoft.com/office/drawing/2017/decorative" val="1"/>
              </a:ext>
            </a:extLst>
          </p:cNvPr>
          <p:cNvSpPr/>
          <p:nvPr/>
        </p:nvSpPr>
        <p:spPr>
          <a:xfrm>
            <a:off x="4221479" y="3328369"/>
            <a:ext cx="7040881" cy="1539237"/>
          </a:xfrm>
          <a:prstGeom prst="roundRect">
            <a:avLst>
              <a:gd name="adj" fmla="val 858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7D4FBD70-5E1D-D82F-8AE0-0A343C65C380}"/>
              </a:ext>
              <a:ext uri="{C183D7F6-B498-43B3-948B-1728B52AA6E4}">
                <adec:decorative xmlns:adec="http://schemas.microsoft.com/office/drawing/2017/decorative" val="1"/>
              </a:ext>
            </a:extLst>
          </p:cNvPr>
          <p:cNvSpPr/>
          <p:nvPr/>
        </p:nvSpPr>
        <p:spPr>
          <a:xfrm>
            <a:off x="4221478" y="5020006"/>
            <a:ext cx="7040881" cy="974412"/>
          </a:xfrm>
          <a:prstGeom prst="roundRect">
            <a:avLst>
              <a:gd name="adj" fmla="val 1640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FA32FBB-C240-0984-DAF6-1CB43673066B}"/>
              </a:ext>
              <a:ext uri="{C183D7F6-B498-43B3-948B-1728B52AA6E4}">
                <adec:decorative xmlns:adec="http://schemas.microsoft.com/office/drawing/2017/decorative" val="1"/>
              </a:ext>
            </a:extLst>
          </p:cNvPr>
          <p:cNvSpPr>
            <a:spLocks/>
          </p:cNvSpPr>
          <p:nvPr/>
        </p:nvSpPr>
        <p:spPr>
          <a:xfrm>
            <a:off x="4626590" y="284176"/>
            <a:ext cx="6755642" cy="1508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2">
                    <a:lumMod val="75000"/>
                  </a:schemeClr>
                </a:solidFill>
                <a:effectLst/>
                <a:uLnTx/>
                <a:uFillTx/>
                <a:latin typeface="+mj-lt"/>
                <a:ea typeface="+mj-ea"/>
                <a:cs typeface="+mj-cs"/>
              </a:rPr>
              <a:t> </a:t>
            </a:r>
            <a:endParaRPr kumimoji="0" lang="en-CA" sz="4000" b="1" i="0" u="none" strike="noStrike" kern="1200" cap="none" spc="0" normalizeH="0" baseline="0" noProof="0" dirty="0">
              <a:ln>
                <a:noFill/>
              </a:ln>
              <a:solidFill>
                <a:schemeClr val="bg2">
                  <a:lumMod val="75000"/>
                </a:schemeClr>
              </a:solidFill>
              <a:effectLst/>
              <a:uLnTx/>
              <a:uFillTx/>
              <a:latin typeface="+mj-lt"/>
              <a:ea typeface="+mj-ea"/>
              <a:cs typeface="+mj-cs"/>
            </a:endParaRPr>
          </a:p>
        </p:txBody>
      </p:sp>
      <p:sp>
        <p:nvSpPr>
          <p:cNvPr id="15" name="Title 1">
            <a:extLst>
              <a:ext uri="{FF2B5EF4-FFF2-40B4-BE49-F238E27FC236}">
                <a16:creationId xmlns:a16="http://schemas.microsoft.com/office/drawing/2014/main" id="{DF9F3619-4263-73B6-63E3-9AB41BA1ED5C}"/>
              </a:ext>
            </a:extLst>
          </p:cNvPr>
          <p:cNvSpPr txBox="1">
            <a:spLocks noGrp="1"/>
          </p:cNvSpPr>
          <p:nvPr>
            <p:ph type="title" idx="4294967295"/>
          </p:nvPr>
        </p:nvSpPr>
        <p:spPr>
          <a:xfrm>
            <a:off x="4221478" y="436576"/>
            <a:ext cx="6535191" cy="1508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4000" b="1" kern="1200" cap="none" baseline="0">
                <a:solidFill>
                  <a:schemeClr val="bg2">
                    <a:lumMod val="7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2">
                    <a:lumMod val="75000"/>
                  </a:schemeClr>
                </a:solidFill>
                <a:effectLst/>
                <a:uLnTx/>
                <a:uFillTx/>
                <a:latin typeface="+mj-lt"/>
                <a:ea typeface="+mj-ea"/>
                <a:cs typeface="+mj-cs"/>
              </a:rPr>
              <a:t>Playground Activity Leaders in Schools</a:t>
            </a:r>
            <a:endParaRPr kumimoji="0" lang="en-CA" sz="4000" b="1" i="0" u="none" strike="noStrike" kern="1200" cap="none" spc="0" normalizeH="0" baseline="0" noProof="0" dirty="0">
              <a:ln>
                <a:noFill/>
              </a:ln>
              <a:solidFill>
                <a:schemeClr val="bg2">
                  <a:lumMod val="75000"/>
                </a:schemeClr>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6FEE68F5-13F5-9A72-93F6-19E6C2F24580}"/>
              </a:ext>
              <a:ext uri="{C183D7F6-B498-43B3-948B-1728B52AA6E4}">
                <adec:decorative xmlns:adec="http://schemas.microsoft.com/office/drawing/2017/decorative" val="1"/>
              </a:ext>
            </a:extLst>
          </p:cNvPr>
          <p:cNvSpPr>
            <a:spLocks noGrp="1"/>
          </p:cNvSpPr>
          <p:nvPr>
            <p:ph sz="half" idx="1"/>
          </p:nvPr>
        </p:nvSpPr>
        <p:spPr>
          <a:xfrm>
            <a:off x="5777345" y="2097736"/>
            <a:ext cx="5621509" cy="4020431"/>
          </a:xfrm>
        </p:spPr>
        <p:txBody>
          <a:bodyPr>
            <a:normAutofit/>
          </a:bodyPr>
          <a:lstStyle/>
          <a:p>
            <a:pPr marL="0" indent="0">
              <a:spcBef>
                <a:spcPts val="4800"/>
              </a:spcBef>
              <a:buNone/>
            </a:pPr>
            <a:r>
              <a:rPr lang="en-US" sz="2800" dirty="0"/>
              <a:t>Peer-based leadership program for elementary schools.</a:t>
            </a:r>
          </a:p>
          <a:p>
            <a:pPr marL="0" indent="0">
              <a:spcBef>
                <a:spcPts val="4800"/>
              </a:spcBef>
              <a:buNone/>
            </a:pPr>
            <a:r>
              <a:rPr lang="en-US" sz="2800" dirty="0"/>
              <a:t>Originally developed by Peel Public Health; adapted by local public health agencies across Ontario.</a:t>
            </a:r>
          </a:p>
          <a:p>
            <a:pPr marL="0" indent="0">
              <a:spcBef>
                <a:spcPts val="4800"/>
              </a:spcBef>
              <a:buNone/>
            </a:pPr>
            <a:r>
              <a:rPr lang="en-CA" sz="2800" dirty="0"/>
              <a:t>Updated in 2023</a:t>
            </a:r>
          </a:p>
          <a:p>
            <a:endParaRPr lang="en-CA" dirty="0"/>
          </a:p>
        </p:txBody>
      </p:sp>
      <p:pic>
        <p:nvPicPr>
          <p:cNvPr id="7" name="Graphic 6">
            <a:extLst>
              <a:ext uri="{FF2B5EF4-FFF2-40B4-BE49-F238E27FC236}">
                <a16:creationId xmlns:a16="http://schemas.microsoft.com/office/drawing/2014/main" id="{7C72A88A-393E-BF03-E84A-EA2A468E268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6590" y="3485596"/>
            <a:ext cx="949195" cy="949195"/>
          </a:xfrm>
          <a:prstGeom prst="rect">
            <a:avLst/>
          </a:prstGeom>
        </p:spPr>
      </p:pic>
      <p:pic>
        <p:nvPicPr>
          <p:cNvPr id="5" name="Graphic 4">
            <a:extLst>
              <a:ext uri="{FF2B5EF4-FFF2-40B4-BE49-F238E27FC236}">
                <a16:creationId xmlns:a16="http://schemas.microsoft.com/office/drawing/2014/main" id="{75374930-14D7-3AB9-706E-3FBB0350228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1479" y="1671019"/>
            <a:ext cx="1539237" cy="1539237"/>
          </a:xfrm>
          <a:prstGeom prst="rect">
            <a:avLst/>
          </a:prstGeom>
        </p:spPr>
      </p:pic>
      <p:grpSp>
        <p:nvGrpSpPr>
          <p:cNvPr id="11" name="Group 10">
            <a:extLst>
              <a:ext uri="{FF2B5EF4-FFF2-40B4-BE49-F238E27FC236}">
                <a16:creationId xmlns:a16="http://schemas.microsoft.com/office/drawing/2014/main" id="{4F9802A4-3EF5-59F2-A8AB-E16D4276D7B5}"/>
              </a:ext>
              <a:ext uri="{C183D7F6-B498-43B3-948B-1728B52AA6E4}">
                <adec:decorative xmlns:adec="http://schemas.microsoft.com/office/drawing/2017/decorative" val="1"/>
              </a:ext>
            </a:extLst>
          </p:cNvPr>
          <p:cNvGrpSpPr/>
          <p:nvPr/>
        </p:nvGrpSpPr>
        <p:grpSpPr>
          <a:xfrm>
            <a:off x="4702500" y="5159384"/>
            <a:ext cx="705479" cy="705479"/>
            <a:chOff x="4075440" y="4826637"/>
            <a:chExt cx="705479" cy="705479"/>
          </a:xfrm>
        </p:grpSpPr>
        <p:sp>
          <p:nvSpPr>
            <p:cNvPr id="10" name="Oval 9">
              <a:extLst>
                <a:ext uri="{FF2B5EF4-FFF2-40B4-BE49-F238E27FC236}">
                  <a16:creationId xmlns:a16="http://schemas.microsoft.com/office/drawing/2014/main" id="{99262138-5B0D-D826-5479-F5FBD42E3218}"/>
                </a:ext>
              </a:extLst>
            </p:cNvPr>
            <p:cNvSpPr/>
            <p:nvPr/>
          </p:nvSpPr>
          <p:spPr>
            <a:xfrm>
              <a:off x="4075440" y="4826637"/>
              <a:ext cx="705479" cy="705479"/>
            </a:xfrm>
            <a:prstGeom prst="ellipse">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Graphic 8" descr="Checkmark with solid fill">
              <a:extLst>
                <a:ext uri="{FF2B5EF4-FFF2-40B4-BE49-F238E27FC236}">
                  <a16:creationId xmlns:a16="http://schemas.microsoft.com/office/drawing/2014/main" id="{94A892D4-CAE4-9F6A-6FD3-66162DE73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4951" y="4940936"/>
              <a:ext cx="507359" cy="507359"/>
            </a:xfrm>
            <a:prstGeom prst="rect">
              <a:avLst/>
            </a:prstGeom>
          </p:spPr>
        </p:pic>
      </p:grpSp>
    </p:spTree>
    <p:extLst>
      <p:ext uri="{BB962C8B-B14F-4D97-AF65-F5344CB8AC3E}">
        <p14:creationId xmlns:p14="http://schemas.microsoft.com/office/powerpoint/2010/main" val="334986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D944278-F9A4-6032-07A5-E94BA8392B20}"/>
              </a:ext>
              <a:ext uri="{C183D7F6-B498-43B3-948B-1728B52AA6E4}">
                <adec:decorative xmlns:adec="http://schemas.microsoft.com/office/drawing/2017/decorative" val="1"/>
              </a:ext>
            </a:extLst>
          </p:cNvPr>
          <p:cNvSpPr/>
          <p:nvPr/>
        </p:nvSpPr>
        <p:spPr>
          <a:xfrm>
            <a:off x="4627393"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Provide opportunities for student leadership. </a:t>
            </a:r>
            <a:endParaRPr lang="en-CA" sz="2400" kern="1200" dirty="0">
              <a:solidFill>
                <a:schemeClr val="bg1"/>
              </a:solidFill>
            </a:endParaRPr>
          </a:p>
        </p:txBody>
      </p:sp>
      <p:sp>
        <p:nvSpPr>
          <p:cNvPr id="8" name="Oval 7">
            <a:extLst>
              <a:ext uri="{FF2B5EF4-FFF2-40B4-BE49-F238E27FC236}">
                <a16:creationId xmlns:a16="http://schemas.microsoft.com/office/drawing/2014/main" id="{B5AC3624-DC8A-B316-D60C-7EFAEC2160C7}"/>
              </a:ext>
              <a:ext uri="{C183D7F6-B498-43B3-948B-1728B52AA6E4}">
                <adec:decorative xmlns:adec="http://schemas.microsoft.com/office/drawing/2017/decorative" val="1"/>
              </a:ext>
            </a:extLst>
          </p:cNvPr>
          <p:cNvSpPr/>
          <p:nvPr/>
        </p:nvSpPr>
        <p:spPr>
          <a:xfrm>
            <a:off x="5259072" y="2045349"/>
            <a:ext cx="836928" cy="836928"/>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algn="ctr"/>
            <a:endParaRPr lang="en-CA" sz="7200" dirty="0"/>
          </a:p>
        </p:txBody>
      </p:sp>
      <p:sp>
        <p:nvSpPr>
          <p:cNvPr id="9" name="Freeform: Shape 8">
            <a:extLst>
              <a:ext uri="{FF2B5EF4-FFF2-40B4-BE49-F238E27FC236}">
                <a16:creationId xmlns:a16="http://schemas.microsoft.com/office/drawing/2014/main" id="{2D1DF66E-D3DB-E5A8-B834-184B03871199}"/>
              </a:ext>
              <a:ext uri="{C183D7F6-B498-43B3-948B-1728B52AA6E4}">
                <adec:decorative xmlns:adec="http://schemas.microsoft.com/office/drawing/2017/decorative" val="1"/>
              </a:ext>
            </a:extLst>
          </p:cNvPr>
          <p:cNvSpPr/>
          <p:nvPr/>
        </p:nvSpPr>
        <p:spPr>
          <a:xfrm>
            <a:off x="6900651"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Increase students’ sense of belonging and inclusion. </a:t>
            </a:r>
          </a:p>
        </p:txBody>
      </p:sp>
      <p:sp>
        <p:nvSpPr>
          <p:cNvPr id="10" name="Oval 9">
            <a:extLst>
              <a:ext uri="{FF2B5EF4-FFF2-40B4-BE49-F238E27FC236}">
                <a16:creationId xmlns:a16="http://schemas.microsoft.com/office/drawing/2014/main" id="{58C78692-8FC5-8329-E681-3DB17361F54A}"/>
              </a:ext>
              <a:ext uri="{C183D7F6-B498-43B3-948B-1728B52AA6E4}">
                <adec:decorative xmlns:adec="http://schemas.microsoft.com/office/drawing/2017/decorative" val="1"/>
              </a:ext>
            </a:extLst>
          </p:cNvPr>
          <p:cNvSpPr/>
          <p:nvPr/>
        </p:nvSpPr>
        <p:spPr>
          <a:xfrm>
            <a:off x="7608531" y="2045349"/>
            <a:ext cx="834430" cy="834430"/>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1" name="Freeform: Shape 10">
            <a:extLst>
              <a:ext uri="{FF2B5EF4-FFF2-40B4-BE49-F238E27FC236}">
                <a16:creationId xmlns:a16="http://schemas.microsoft.com/office/drawing/2014/main" id="{2466EB8A-7C0F-59E4-D621-C307A0B4543F}"/>
              </a:ext>
              <a:ext uri="{C183D7F6-B498-43B3-948B-1728B52AA6E4}">
                <adec:decorative xmlns:adec="http://schemas.microsoft.com/office/drawing/2017/decorative" val="1"/>
              </a:ext>
            </a:extLst>
          </p:cNvPr>
          <p:cNvSpPr/>
          <p:nvPr/>
        </p:nvSpPr>
        <p:spPr>
          <a:xfrm>
            <a:off x="9173909"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Increase opportunities for physical activity to improve students’ physical literacy.  </a:t>
            </a:r>
          </a:p>
        </p:txBody>
      </p:sp>
      <p:sp>
        <p:nvSpPr>
          <p:cNvPr id="12" name="Oval 11">
            <a:extLst>
              <a:ext uri="{FF2B5EF4-FFF2-40B4-BE49-F238E27FC236}">
                <a16:creationId xmlns:a16="http://schemas.microsoft.com/office/drawing/2014/main" id="{79E728E0-856D-8C08-8B1F-8680C0536154}"/>
              </a:ext>
              <a:ext uri="{C183D7F6-B498-43B3-948B-1728B52AA6E4}">
                <adec:decorative xmlns:adec="http://schemas.microsoft.com/office/drawing/2017/decorative" val="1"/>
              </a:ext>
            </a:extLst>
          </p:cNvPr>
          <p:cNvSpPr/>
          <p:nvPr/>
        </p:nvSpPr>
        <p:spPr>
          <a:xfrm>
            <a:off x="9815577" y="2045348"/>
            <a:ext cx="843277" cy="843277"/>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2" name="Title 1">
            <a:extLst>
              <a:ext uri="{FF2B5EF4-FFF2-40B4-BE49-F238E27FC236}">
                <a16:creationId xmlns:a16="http://schemas.microsoft.com/office/drawing/2014/main" id="{12DCCF9C-BCF4-9BA3-8977-A5FE125219ED}"/>
              </a:ext>
              <a:ext uri="{C183D7F6-B498-43B3-948B-1728B52AA6E4}">
                <adec:decorative xmlns:adec="http://schemas.microsoft.com/office/drawing/2017/decorative" val="1"/>
              </a:ext>
            </a:extLst>
          </p:cNvPr>
          <p:cNvSpPr>
            <a:spLocks noGrp="1"/>
          </p:cNvSpPr>
          <p:nvPr>
            <p:ph type="title"/>
          </p:nvPr>
        </p:nvSpPr>
        <p:spPr/>
        <p:txBody>
          <a:bodyPr/>
          <a:lstStyle/>
          <a:p>
            <a:r>
              <a:rPr lang="en-US" dirty="0"/>
              <a:t> P</a:t>
            </a:r>
            <a:endParaRPr lang="en-CA" dirty="0"/>
          </a:p>
        </p:txBody>
      </p:sp>
      <p:sp>
        <p:nvSpPr>
          <p:cNvPr id="14" name="TextBox 13">
            <a:extLst>
              <a:ext uri="{FF2B5EF4-FFF2-40B4-BE49-F238E27FC236}">
                <a16:creationId xmlns:a16="http://schemas.microsoft.com/office/drawing/2014/main" id="{391C11D6-75C1-997E-2173-2089A59CB44F}"/>
              </a:ext>
              <a:ext uri="{C183D7F6-B498-43B3-948B-1728B52AA6E4}">
                <adec:decorative xmlns:adec="http://schemas.microsoft.com/office/drawing/2017/decorative" val="1"/>
              </a:ext>
            </a:extLst>
          </p:cNvPr>
          <p:cNvSpPr txBox="1"/>
          <p:nvPr/>
        </p:nvSpPr>
        <p:spPr>
          <a:xfrm>
            <a:off x="5418456"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1</a:t>
            </a:r>
            <a:endParaRPr lang="en-CA" sz="4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00ADB93-5504-1AD9-9297-A309F08D8785}"/>
              </a:ext>
              <a:ext uri="{C183D7F6-B498-43B3-948B-1728B52AA6E4}">
                <adec:decorative xmlns:adec="http://schemas.microsoft.com/office/drawing/2017/decorative" val="1"/>
              </a:ext>
            </a:extLst>
          </p:cNvPr>
          <p:cNvSpPr txBox="1"/>
          <p:nvPr/>
        </p:nvSpPr>
        <p:spPr>
          <a:xfrm>
            <a:off x="7766666"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2</a:t>
            </a:r>
            <a:endParaRPr lang="en-CA" sz="4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F7AB251-64DF-E3BA-A6B7-EAB0DD39ED48}"/>
              </a:ext>
              <a:ext uri="{C183D7F6-B498-43B3-948B-1728B52AA6E4}">
                <adec:decorative xmlns:adec="http://schemas.microsoft.com/office/drawing/2017/decorative" val="1"/>
              </a:ext>
            </a:extLst>
          </p:cNvPr>
          <p:cNvSpPr txBox="1"/>
          <p:nvPr/>
        </p:nvSpPr>
        <p:spPr>
          <a:xfrm>
            <a:off x="9973712" y="2097554"/>
            <a:ext cx="54864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3</a:t>
            </a:r>
            <a:endParaRPr lang="en-CA" sz="40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215A701-B8A9-1681-2FA2-F2E9FB54A2F1}"/>
              </a:ext>
              <a:ext uri="{C183D7F6-B498-43B3-948B-1728B52AA6E4}">
                <adec:decorative xmlns:adec="http://schemas.microsoft.com/office/drawing/2017/decorative" val="1"/>
              </a:ext>
            </a:extLst>
          </p:cNvPr>
          <p:cNvSpPr txBox="1">
            <a:spLocks/>
          </p:cNvSpPr>
          <p:nvPr/>
        </p:nvSpPr>
        <p:spPr>
          <a:xfrm>
            <a:off x="4778990" y="436576"/>
            <a:ext cx="6755642"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b="1" kern="1200" cap="none" baseline="0">
                <a:solidFill>
                  <a:schemeClr val="bg2">
                    <a:lumMod val="75000"/>
                  </a:schemeClr>
                </a:solidFill>
                <a:latin typeface="+mj-lt"/>
                <a:ea typeface="+mj-ea"/>
                <a:cs typeface="+mj-cs"/>
              </a:defRPr>
            </a:lvl1pPr>
          </a:lstStyle>
          <a:p>
            <a:r>
              <a:rPr lang="en-US" dirty="0"/>
              <a:t>Program Objectives</a:t>
            </a:r>
            <a:endParaRPr lang="en-CA" dirty="0"/>
          </a:p>
        </p:txBody>
      </p:sp>
    </p:spTree>
    <p:extLst>
      <p:ext uri="{BB962C8B-B14F-4D97-AF65-F5344CB8AC3E}">
        <p14:creationId xmlns:p14="http://schemas.microsoft.com/office/powerpoint/2010/main" val="79260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A02A-AC78-BC98-A250-D842F4C4F17C}"/>
              </a:ext>
            </a:extLst>
          </p:cNvPr>
          <p:cNvSpPr>
            <a:spLocks noGrp="1"/>
          </p:cNvSpPr>
          <p:nvPr>
            <p:ph type="title"/>
          </p:nvPr>
        </p:nvSpPr>
        <p:spPr/>
        <p:txBody>
          <a:bodyPr/>
          <a:lstStyle/>
          <a:p>
            <a:r>
              <a:rPr lang="en-US" dirty="0"/>
              <a:t>Training Agenda</a:t>
            </a:r>
            <a:endParaRPr lang="en-CA" dirty="0"/>
          </a:p>
        </p:txBody>
      </p:sp>
      <p:sp>
        <p:nvSpPr>
          <p:cNvPr id="3" name="Content Placeholder 2">
            <a:extLst>
              <a:ext uri="{FF2B5EF4-FFF2-40B4-BE49-F238E27FC236}">
                <a16:creationId xmlns:a16="http://schemas.microsoft.com/office/drawing/2014/main" id="{43C47077-7137-F0BA-8BA7-7AF736C95B8D}"/>
              </a:ext>
            </a:extLst>
          </p:cNvPr>
          <p:cNvSpPr>
            <a:spLocks noGrp="1"/>
          </p:cNvSpPr>
          <p:nvPr>
            <p:ph sz="half" idx="1"/>
          </p:nvPr>
        </p:nvSpPr>
        <p:spPr>
          <a:xfrm>
            <a:off x="4626590" y="1792936"/>
            <a:ext cx="6755639" cy="4424984"/>
          </a:xfrm>
        </p:spPr>
        <p:txBody>
          <a:bodyPr>
            <a:normAutofit lnSpcReduction="10000"/>
          </a:bodyPr>
          <a:lstStyle/>
          <a:p>
            <a:pPr marL="0" indent="0">
              <a:buNone/>
            </a:pPr>
            <a:r>
              <a:rPr lang="en-CA" sz="2800" dirty="0"/>
              <a:t>Program Coordination</a:t>
            </a:r>
          </a:p>
          <a:p>
            <a:pPr marL="0" indent="0">
              <a:buNone/>
            </a:pPr>
            <a:r>
              <a:rPr lang="en-CA" sz="2800" dirty="0"/>
              <a:t>Student Leader Recruitment and Training</a:t>
            </a:r>
          </a:p>
          <a:p>
            <a:pPr marL="742950" lvl="1" indent="-296863">
              <a:buClr>
                <a:srgbClr val="3463AF"/>
              </a:buClr>
              <a:buFont typeface="Arial" panose="020B0604020202020204" pitchFamily="34" charset="0"/>
              <a:buChar char="•"/>
            </a:pPr>
            <a:r>
              <a:rPr lang="en-CA" sz="2800" dirty="0"/>
              <a:t>PALS Leader Recruitment</a:t>
            </a:r>
          </a:p>
          <a:p>
            <a:pPr marL="742950" lvl="1" indent="-296863">
              <a:buClr>
                <a:srgbClr val="3463AF"/>
              </a:buClr>
              <a:buFont typeface="Arial" panose="020B0604020202020204" pitchFamily="34" charset="0"/>
              <a:buChar char="•"/>
            </a:pPr>
            <a:r>
              <a:rPr lang="en-CA" sz="2800" dirty="0"/>
              <a:t>PALS Leader Selection</a:t>
            </a:r>
          </a:p>
          <a:p>
            <a:pPr marL="742950" lvl="1" indent="-296863">
              <a:buClr>
                <a:srgbClr val="3463AF"/>
              </a:buClr>
              <a:buFont typeface="Arial" panose="020B0604020202020204" pitchFamily="34" charset="0"/>
              <a:buChar char="•"/>
            </a:pPr>
            <a:r>
              <a:rPr lang="en-CA" sz="2800" dirty="0"/>
              <a:t>PALS Leader Training</a:t>
            </a:r>
          </a:p>
          <a:p>
            <a:pPr marL="0" indent="0">
              <a:buNone/>
            </a:pPr>
            <a:r>
              <a:rPr lang="en-CA" sz="2800" dirty="0"/>
              <a:t>Program Launch</a:t>
            </a:r>
          </a:p>
          <a:p>
            <a:pPr marL="0" indent="0">
              <a:buNone/>
            </a:pPr>
            <a:r>
              <a:rPr lang="en-CA" sz="2800" dirty="0"/>
              <a:t>Program Implementation</a:t>
            </a:r>
          </a:p>
          <a:p>
            <a:pPr marL="0" indent="0">
              <a:buNone/>
            </a:pPr>
            <a:r>
              <a:rPr lang="en-CA" sz="2800" dirty="0"/>
              <a:t>Program Sustainability</a:t>
            </a:r>
          </a:p>
          <a:p>
            <a:pPr marL="0" indent="0">
              <a:buNone/>
            </a:pPr>
            <a:r>
              <a:rPr lang="en-CA" sz="2800" dirty="0"/>
              <a:t>Resources</a:t>
            </a:r>
            <a:endParaRPr lang="en-US" sz="2800" dirty="0"/>
          </a:p>
          <a:p>
            <a:pPr marL="0" indent="0">
              <a:lnSpc>
                <a:spcPct val="100000"/>
              </a:lnSpc>
              <a:spcBef>
                <a:spcPts val="0"/>
              </a:spcBef>
              <a:spcAft>
                <a:spcPts val="0"/>
              </a:spcAft>
              <a:buClrTx/>
              <a:buNone/>
              <a:defRPr/>
            </a:pPr>
            <a:endParaRPr lang="en-US"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84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92D6-1948-A6C3-99F0-D8C3C5012E5D}"/>
              </a:ext>
            </a:extLst>
          </p:cNvPr>
          <p:cNvSpPr>
            <a:spLocks noGrp="1"/>
          </p:cNvSpPr>
          <p:nvPr>
            <p:ph type="title"/>
          </p:nvPr>
        </p:nvSpPr>
        <p:spPr>
          <a:xfrm>
            <a:off x="4626590" y="284176"/>
            <a:ext cx="5880697" cy="1508760"/>
          </a:xfrm>
        </p:spPr>
        <p:txBody>
          <a:bodyPr/>
          <a:lstStyle/>
          <a:p>
            <a:r>
              <a:rPr lang="en-US" dirty="0"/>
              <a:t>Program Coordination and Support</a:t>
            </a:r>
            <a:endParaRPr lang="en-CA" dirty="0"/>
          </a:p>
        </p:txBody>
      </p:sp>
      <p:sp>
        <p:nvSpPr>
          <p:cNvPr id="3" name="Content Placeholder 2">
            <a:extLst>
              <a:ext uri="{FF2B5EF4-FFF2-40B4-BE49-F238E27FC236}">
                <a16:creationId xmlns:a16="http://schemas.microsoft.com/office/drawing/2014/main" id="{779EBD45-CC64-E0EF-6115-166F6B80EDD3}"/>
              </a:ext>
            </a:extLst>
          </p:cNvPr>
          <p:cNvSpPr>
            <a:spLocks noGrp="1"/>
          </p:cNvSpPr>
          <p:nvPr>
            <p:ph sz="half" idx="1"/>
          </p:nvPr>
        </p:nvSpPr>
        <p:spPr/>
        <p:txBody>
          <a:bodyPr>
            <a:normAutofit/>
          </a:bodyPr>
          <a:lstStyle/>
          <a:p>
            <a:pPr>
              <a:lnSpc>
                <a:spcPct val="100000"/>
              </a:lnSpc>
              <a:spcBef>
                <a:spcPts val="0"/>
              </a:spcBef>
              <a:spcAft>
                <a:spcPts val="1200"/>
              </a:spcAft>
              <a:defRPr/>
            </a:pPr>
            <a:r>
              <a:rPr lang="en-US" sz="2800" dirty="0">
                <a:solidFill>
                  <a:schemeClr val="dk1"/>
                </a:solidFill>
                <a:cs typeface="Arial"/>
              </a:rPr>
              <a:t>Adult facilitators</a:t>
            </a:r>
          </a:p>
          <a:p>
            <a:pPr>
              <a:lnSpc>
                <a:spcPct val="100000"/>
              </a:lnSpc>
              <a:spcBef>
                <a:spcPts val="0"/>
              </a:spcBef>
              <a:spcAft>
                <a:spcPts val="1200"/>
              </a:spcAft>
              <a:defRPr/>
            </a:pPr>
            <a:r>
              <a:rPr lang="en-US" sz="2800" dirty="0">
                <a:solidFill>
                  <a:schemeClr val="dk1"/>
                </a:solidFill>
                <a:cs typeface="Arial"/>
              </a:rPr>
              <a:t>Shared responsibilities</a:t>
            </a:r>
          </a:p>
          <a:p>
            <a:pPr>
              <a:lnSpc>
                <a:spcPct val="100000"/>
              </a:lnSpc>
              <a:spcBef>
                <a:spcPts val="0"/>
              </a:spcBef>
              <a:spcAft>
                <a:spcPts val="1200"/>
              </a:spcAft>
              <a:defRPr/>
            </a:pPr>
            <a:r>
              <a:rPr lang="en-US" sz="2800" dirty="0">
                <a:solidFill>
                  <a:schemeClr val="dk1"/>
                </a:solidFill>
                <a:cs typeface="Arial"/>
              </a:rPr>
              <a:t>Community support</a:t>
            </a:r>
          </a:p>
        </p:txBody>
      </p:sp>
      <p:pic>
        <p:nvPicPr>
          <p:cNvPr id="6" name="Picture 5" descr="A group of cartoon kids">
            <a:extLst>
              <a:ext uri="{FF2B5EF4-FFF2-40B4-BE49-F238E27FC236}">
                <a16:creationId xmlns:a16="http://schemas.microsoft.com/office/drawing/2014/main" id="{40C82274-57F4-B812-91D7-22022CD74816}"/>
              </a:ext>
            </a:extLst>
          </p:cNvPr>
          <p:cNvPicPr>
            <a:picLocks noChangeAspect="1"/>
          </p:cNvPicPr>
          <p:nvPr/>
        </p:nvPicPr>
        <p:blipFill>
          <a:blip r:embed="rId3"/>
          <a:stretch>
            <a:fillRect/>
          </a:stretch>
        </p:blipFill>
        <p:spPr>
          <a:xfrm>
            <a:off x="7243985" y="3746708"/>
            <a:ext cx="4472228" cy="2827116"/>
          </a:xfrm>
          <a:prstGeom prst="rect">
            <a:avLst/>
          </a:prstGeom>
        </p:spPr>
      </p:pic>
    </p:spTree>
    <p:extLst>
      <p:ext uri="{BB962C8B-B14F-4D97-AF65-F5344CB8AC3E}">
        <p14:creationId xmlns:p14="http://schemas.microsoft.com/office/powerpoint/2010/main" val="7098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E2BF-DBA7-6EA7-9CE3-5F26EC54AA81}"/>
              </a:ext>
            </a:extLst>
          </p:cNvPr>
          <p:cNvSpPr>
            <a:spLocks noGrp="1"/>
          </p:cNvSpPr>
          <p:nvPr>
            <p:ph type="title"/>
          </p:nvPr>
        </p:nvSpPr>
        <p:spPr/>
        <p:txBody>
          <a:bodyPr/>
          <a:lstStyle/>
          <a:p>
            <a:r>
              <a:rPr lang="en-CA" dirty="0"/>
              <a:t>Student Leader Recruitment</a:t>
            </a:r>
          </a:p>
        </p:txBody>
      </p:sp>
      <p:sp>
        <p:nvSpPr>
          <p:cNvPr id="3" name="Content Placeholder 2">
            <a:extLst>
              <a:ext uri="{FF2B5EF4-FFF2-40B4-BE49-F238E27FC236}">
                <a16:creationId xmlns:a16="http://schemas.microsoft.com/office/drawing/2014/main" id="{6444327C-08BB-2D10-D5CC-2D8CB62CB3E8}"/>
              </a:ext>
            </a:extLst>
          </p:cNvPr>
          <p:cNvSpPr>
            <a:spLocks noGrp="1"/>
          </p:cNvSpPr>
          <p:nvPr>
            <p:ph sz="half" idx="1"/>
          </p:nvPr>
        </p:nvSpPr>
        <p:spPr/>
        <p:txBody>
          <a:bodyPr/>
          <a:lstStyle/>
          <a:p>
            <a:pPr marL="349250" indent="-349250">
              <a:buClr>
                <a:schemeClr val="bg2"/>
              </a:buClr>
              <a:buFont typeface="Arial" panose="020B0604020202020204" pitchFamily="34" charset="0"/>
              <a:buChar char="•"/>
            </a:pPr>
            <a:r>
              <a:rPr lang="en-US" dirty="0"/>
              <a:t>PALS promotion</a:t>
            </a:r>
          </a:p>
          <a:p>
            <a:pPr marL="349250" indent="-349250">
              <a:buClr>
                <a:schemeClr val="bg2"/>
              </a:buClr>
              <a:buFont typeface="Arial" panose="020B0604020202020204" pitchFamily="34" charset="0"/>
              <a:buChar char="•"/>
            </a:pPr>
            <a:r>
              <a:rPr lang="en-US" dirty="0"/>
              <a:t>Program commitment</a:t>
            </a:r>
          </a:p>
          <a:p>
            <a:pPr marL="349250" indent="-349250">
              <a:buClr>
                <a:schemeClr val="bg2"/>
              </a:buClr>
              <a:buFont typeface="Arial" panose="020B0604020202020204" pitchFamily="34" charset="0"/>
              <a:buChar char="•"/>
            </a:pPr>
            <a:r>
              <a:rPr lang="en-US" dirty="0"/>
              <a:t>Application and selection process</a:t>
            </a:r>
          </a:p>
        </p:txBody>
      </p:sp>
    </p:spTree>
    <p:extLst>
      <p:ext uri="{BB962C8B-B14F-4D97-AF65-F5344CB8AC3E}">
        <p14:creationId xmlns:p14="http://schemas.microsoft.com/office/powerpoint/2010/main" val="33106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0EB2-F165-7B30-D098-367F486FF008}"/>
              </a:ext>
            </a:extLst>
          </p:cNvPr>
          <p:cNvSpPr>
            <a:spLocks noGrp="1"/>
          </p:cNvSpPr>
          <p:nvPr>
            <p:ph type="title"/>
          </p:nvPr>
        </p:nvSpPr>
        <p:spPr/>
        <p:txBody>
          <a:bodyPr/>
          <a:lstStyle/>
          <a:p>
            <a:r>
              <a:rPr lang="en-US" dirty="0"/>
              <a:t>Student Leader Selection</a:t>
            </a:r>
            <a:endParaRPr lang="en-CA" dirty="0"/>
          </a:p>
        </p:txBody>
      </p:sp>
      <p:sp>
        <p:nvSpPr>
          <p:cNvPr id="3" name="Content Placeholder 2">
            <a:extLst>
              <a:ext uri="{FF2B5EF4-FFF2-40B4-BE49-F238E27FC236}">
                <a16:creationId xmlns:a16="http://schemas.microsoft.com/office/drawing/2014/main" id="{2550F86C-81A0-DD19-2848-CB380F9FF7CD}"/>
              </a:ext>
            </a:extLst>
          </p:cNvPr>
          <p:cNvSpPr>
            <a:spLocks noGrp="1"/>
          </p:cNvSpPr>
          <p:nvPr>
            <p:ph sz="half" idx="1"/>
          </p:nvPr>
        </p:nvSpPr>
        <p:spPr>
          <a:xfrm>
            <a:off x="4626590" y="1792936"/>
            <a:ext cx="6755639" cy="4424984"/>
          </a:xfrm>
        </p:spPr>
        <p:txBody>
          <a:bodyPr/>
          <a:lstStyle/>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Ages / grades</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Genders / gender identities</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Race, ethnicity, cultures and/or languages</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Leadership abilities (new and experienced)</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Leadership and learning styles</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Abilities</a:t>
            </a:r>
            <a:endParaRPr lang="en-US" sz="2800" dirty="0">
              <a:effectLst/>
              <a:latin typeface="+mj-lt"/>
              <a:ea typeface="Wingdings 2" panose="05020102010507070707" pitchFamily="18" charset="2"/>
              <a:cs typeface="Wingdings 2" panose="05020102010507070707" pitchFamily="18" charset="2"/>
            </a:endParaRPr>
          </a:p>
          <a:p>
            <a:pPr marL="349250" marR="0" lvl="0" indent="-349250">
              <a:lnSpc>
                <a:spcPct val="115000"/>
              </a:lnSpc>
              <a:spcBef>
                <a:spcPts val="0"/>
              </a:spcBef>
              <a:spcAft>
                <a:spcPts val="0"/>
              </a:spcAft>
              <a:buSzPct val="100000"/>
              <a:buFont typeface="Arial" panose="020B0604020202020204" pitchFamily="34" charset="0"/>
              <a:buChar char="•"/>
            </a:pPr>
            <a:r>
              <a:rPr lang="en-CA" sz="2800" dirty="0">
                <a:effectLst/>
                <a:latin typeface="+mj-lt"/>
                <a:ea typeface="Wingdings 2" panose="05020102010507070707" pitchFamily="18" charset="2"/>
                <a:cs typeface="Wingdings 2" panose="05020102010507070707" pitchFamily="18" charset="2"/>
              </a:rPr>
              <a:t>Classrooms or existing groups</a:t>
            </a:r>
            <a:endParaRPr lang="en-US" sz="2800" dirty="0">
              <a:effectLst/>
              <a:latin typeface="+mj-lt"/>
              <a:ea typeface="Wingdings 2" panose="05020102010507070707" pitchFamily="18" charset="2"/>
              <a:cs typeface="Wingdings 2" panose="05020102010507070707" pitchFamily="18" charset="2"/>
            </a:endParaRPr>
          </a:p>
          <a:p>
            <a:pPr marL="0" indent="0">
              <a:buNone/>
            </a:pPr>
            <a:endParaRPr lang="en-US" dirty="0"/>
          </a:p>
          <a:p>
            <a:endParaRPr lang="en-CA" dirty="0"/>
          </a:p>
        </p:txBody>
      </p:sp>
    </p:spTree>
    <p:extLst>
      <p:ext uri="{BB962C8B-B14F-4D97-AF65-F5344CB8AC3E}">
        <p14:creationId xmlns:p14="http://schemas.microsoft.com/office/powerpoint/2010/main" val="400294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591E-00CA-A1B2-227B-08CA9C64363B}"/>
              </a:ext>
            </a:extLst>
          </p:cNvPr>
          <p:cNvSpPr>
            <a:spLocks noGrp="1"/>
          </p:cNvSpPr>
          <p:nvPr>
            <p:ph type="title"/>
          </p:nvPr>
        </p:nvSpPr>
        <p:spPr/>
        <p:txBody>
          <a:bodyPr/>
          <a:lstStyle/>
          <a:p>
            <a:r>
              <a:rPr lang="en-US" dirty="0"/>
              <a:t>Student Leader Training</a:t>
            </a:r>
            <a:endParaRPr lang="en-CA" dirty="0"/>
          </a:p>
        </p:txBody>
      </p:sp>
      <p:sp>
        <p:nvSpPr>
          <p:cNvPr id="3" name="Content Placeholder 2">
            <a:extLst>
              <a:ext uri="{FF2B5EF4-FFF2-40B4-BE49-F238E27FC236}">
                <a16:creationId xmlns:a16="http://schemas.microsoft.com/office/drawing/2014/main" id="{DFC8A21D-79E7-0420-7171-36B9AAE629B9}"/>
              </a:ext>
            </a:extLst>
          </p:cNvPr>
          <p:cNvSpPr>
            <a:spLocks noGrp="1"/>
          </p:cNvSpPr>
          <p:nvPr>
            <p:ph sz="half" idx="1"/>
          </p:nvPr>
        </p:nvSpPr>
        <p:spPr/>
        <p:txBody>
          <a:bodyPr/>
          <a:lstStyle/>
          <a:p>
            <a:pPr marL="0" indent="0">
              <a:buNone/>
            </a:pPr>
            <a:r>
              <a:rPr lang="en-US" sz="2800" dirty="0"/>
              <a:t>Multiple sessions</a:t>
            </a:r>
          </a:p>
          <a:p>
            <a:pPr marL="0" indent="0">
              <a:buNone/>
            </a:pPr>
            <a:r>
              <a:rPr lang="en-US" sz="2800" dirty="0"/>
              <a:t>Skills</a:t>
            </a:r>
          </a:p>
          <a:p>
            <a:pPr marL="681038" lvl="1" indent="-331788"/>
            <a:r>
              <a:rPr lang="en-US" dirty="0"/>
              <a:t>Leadership </a:t>
            </a:r>
          </a:p>
          <a:p>
            <a:pPr marL="681038" lvl="1" indent="-331788"/>
            <a:r>
              <a:rPr lang="en-US" dirty="0"/>
              <a:t>Communication </a:t>
            </a:r>
          </a:p>
          <a:p>
            <a:pPr marL="681038" lvl="1" indent="-331788"/>
            <a:r>
              <a:rPr lang="en-US" dirty="0"/>
              <a:t>Conflict resolution </a:t>
            </a:r>
          </a:p>
          <a:p>
            <a:pPr marL="0" indent="0">
              <a:buNone/>
            </a:pPr>
            <a:r>
              <a:rPr lang="en-US" sz="2800" dirty="0"/>
              <a:t>Games Training</a:t>
            </a:r>
          </a:p>
          <a:p>
            <a:endParaRPr lang="en-US" dirty="0"/>
          </a:p>
          <a:p>
            <a:endParaRPr lang="en-CA" dirty="0"/>
          </a:p>
        </p:txBody>
      </p:sp>
      <p:pic>
        <p:nvPicPr>
          <p:cNvPr id="4" name="Picture 3" descr="Cartoon of a child">
            <a:extLst>
              <a:ext uri="{FF2B5EF4-FFF2-40B4-BE49-F238E27FC236}">
                <a16:creationId xmlns:a16="http://schemas.microsoft.com/office/drawing/2014/main" id="{CD98B53E-6E1F-56B9-BC78-AC55CB4CB71E}"/>
              </a:ext>
            </a:extLst>
          </p:cNvPr>
          <p:cNvPicPr>
            <a:picLocks noChangeAspect="1"/>
          </p:cNvPicPr>
          <p:nvPr/>
        </p:nvPicPr>
        <p:blipFill>
          <a:blip r:embed="rId3"/>
          <a:stretch>
            <a:fillRect/>
          </a:stretch>
        </p:blipFill>
        <p:spPr>
          <a:xfrm flipH="1">
            <a:off x="7664730" y="1892176"/>
            <a:ext cx="3209551" cy="3288799"/>
          </a:xfrm>
          <a:prstGeom prst="rect">
            <a:avLst/>
          </a:prstGeom>
        </p:spPr>
      </p:pic>
    </p:spTree>
    <p:extLst>
      <p:ext uri="{BB962C8B-B14F-4D97-AF65-F5344CB8AC3E}">
        <p14:creationId xmlns:p14="http://schemas.microsoft.com/office/powerpoint/2010/main" val="392576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FD6A-B716-ED58-A64D-33C365373E43}"/>
              </a:ext>
            </a:extLst>
          </p:cNvPr>
          <p:cNvSpPr>
            <a:spLocks noGrp="1"/>
          </p:cNvSpPr>
          <p:nvPr>
            <p:ph type="title"/>
          </p:nvPr>
        </p:nvSpPr>
        <p:spPr/>
        <p:txBody>
          <a:bodyPr/>
          <a:lstStyle/>
          <a:p>
            <a:r>
              <a:rPr lang="en-US" dirty="0"/>
              <a:t>Program Launch</a:t>
            </a:r>
            <a:endParaRPr lang="en-CA" dirty="0"/>
          </a:p>
        </p:txBody>
      </p:sp>
      <p:sp>
        <p:nvSpPr>
          <p:cNvPr id="3" name="Content Placeholder 2">
            <a:extLst>
              <a:ext uri="{FF2B5EF4-FFF2-40B4-BE49-F238E27FC236}">
                <a16:creationId xmlns:a16="http://schemas.microsoft.com/office/drawing/2014/main" id="{203AA56F-508A-0917-97E1-5A6844F9CE2B}"/>
              </a:ext>
            </a:extLst>
          </p:cNvPr>
          <p:cNvSpPr>
            <a:spLocks noGrp="1"/>
          </p:cNvSpPr>
          <p:nvPr>
            <p:ph sz="half" idx="1"/>
          </p:nvPr>
        </p:nvSpPr>
        <p:spPr/>
        <p:txBody>
          <a:bodyPr/>
          <a:lstStyle/>
          <a:p>
            <a:pPr marL="233363" indent="-233363">
              <a:buClr>
                <a:schemeClr val="bg2"/>
              </a:buClr>
              <a:buFont typeface="Arial" panose="020B0604020202020204" pitchFamily="34" charset="0"/>
              <a:buChar char="•"/>
            </a:pPr>
            <a:r>
              <a:rPr lang="en-CA" sz="2800" dirty="0">
                <a:latin typeface="+mj-lt"/>
                <a:ea typeface="Calibri" panose="020F0502020204030204" pitchFamily="34" charset="0"/>
                <a:cs typeface="Arial" panose="020B0604020202020204" pitchFamily="34" charset="0"/>
              </a:rPr>
              <a:t>Announcements</a:t>
            </a:r>
          </a:p>
          <a:p>
            <a:pPr marL="233363" indent="-233363">
              <a:buClr>
                <a:schemeClr val="bg2"/>
              </a:buClr>
              <a:buFont typeface="Arial" panose="020B0604020202020204" pitchFamily="34" charset="0"/>
              <a:buChar char="•"/>
            </a:pPr>
            <a:r>
              <a:rPr lang="en-CA" sz="2800" dirty="0">
                <a:latin typeface="+mj-lt"/>
                <a:ea typeface="Calibri" panose="020F0502020204030204" pitchFamily="34" charset="0"/>
                <a:cs typeface="Arial" panose="020B0604020202020204" pitchFamily="34" charset="0"/>
              </a:rPr>
              <a:t>Assemblies </a:t>
            </a:r>
          </a:p>
          <a:p>
            <a:pPr marL="233363" indent="-233363">
              <a:buClr>
                <a:schemeClr val="bg2"/>
              </a:buClr>
              <a:buFont typeface="Arial" panose="020B0604020202020204" pitchFamily="34" charset="0"/>
              <a:buChar char="•"/>
            </a:pPr>
            <a:r>
              <a:rPr lang="en-CA" sz="2800" dirty="0">
                <a:latin typeface="+mj-lt"/>
                <a:ea typeface="Calibri" panose="020F0502020204030204" pitchFamily="34" charset="0"/>
                <a:cs typeface="Arial" panose="020B0604020202020204" pitchFamily="34" charset="0"/>
              </a:rPr>
              <a:t>Physical education class/DPA</a:t>
            </a:r>
          </a:p>
          <a:p>
            <a:pPr marL="233363" indent="-233363">
              <a:buClr>
                <a:schemeClr val="bg2"/>
              </a:buClr>
              <a:buFont typeface="Arial" panose="020B0604020202020204" pitchFamily="34" charset="0"/>
              <a:buChar char="•"/>
            </a:pPr>
            <a:r>
              <a:rPr lang="en-CA" sz="2800" dirty="0">
                <a:effectLst/>
                <a:latin typeface="+mj-lt"/>
                <a:ea typeface="Calibri" panose="020F0502020204030204" pitchFamily="34" charset="0"/>
                <a:cs typeface="Arial" panose="020B0604020202020204" pitchFamily="34" charset="0"/>
              </a:rPr>
              <a:t>Staff me</a:t>
            </a:r>
            <a:r>
              <a:rPr lang="en-CA" sz="2800" dirty="0">
                <a:latin typeface="+mj-lt"/>
                <a:ea typeface="Calibri" panose="020F0502020204030204" pitchFamily="34" charset="0"/>
                <a:cs typeface="Arial" panose="020B0604020202020204" pitchFamily="34" charset="0"/>
              </a:rPr>
              <a:t>eting</a:t>
            </a:r>
          </a:p>
          <a:p>
            <a:pPr marL="233363" indent="-233363">
              <a:buClr>
                <a:schemeClr val="bg2"/>
              </a:buClr>
              <a:buFont typeface="Arial" panose="020B0604020202020204" pitchFamily="34" charset="0"/>
              <a:buChar char="•"/>
            </a:pPr>
            <a:r>
              <a:rPr lang="en-CA" sz="2800" dirty="0">
                <a:effectLst/>
                <a:latin typeface="+mj-lt"/>
                <a:ea typeface="Calibri" panose="020F0502020204030204" pitchFamily="34" charset="0"/>
                <a:cs typeface="Arial" panose="020B0604020202020204" pitchFamily="34" charset="0"/>
              </a:rPr>
              <a:t>Parent council</a:t>
            </a:r>
          </a:p>
          <a:p>
            <a:pPr marL="233363" indent="-233363">
              <a:buClr>
                <a:schemeClr val="bg2"/>
              </a:buClr>
              <a:buFont typeface="Arial" panose="020B0604020202020204" pitchFamily="34" charset="0"/>
              <a:buChar char="•"/>
            </a:pPr>
            <a:r>
              <a:rPr lang="en-CA" sz="2800" dirty="0">
                <a:effectLst/>
                <a:latin typeface="+mj-lt"/>
                <a:ea typeface="Calibri" panose="020F0502020204030204" pitchFamily="34" charset="0"/>
                <a:cs typeface="Arial" panose="020B0604020202020204" pitchFamily="34" charset="0"/>
              </a:rPr>
              <a:t>Newsletters</a:t>
            </a:r>
          </a:p>
          <a:p>
            <a:endParaRPr lang="en-CA" dirty="0"/>
          </a:p>
        </p:txBody>
      </p:sp>
      <p:pic>
        <p:nvPicPr>
          <p:cNvPr id="4" name="Content Placeholder 10" descr="Cartoon a cartoon of a child">
            <a:extLst>
              <a:ext uri="{FF2B5EF4-FFF2-40B4-BE49-F238E27FC236}">
                <a16:creationId xmlns:a16="http://schemas.microsoft.com/office/drawing/2014/main" id="{8E5E221D-E3AD-F82C-2268-C2A7ADBC129C}"/>
              </a:ext>
            </a:extLst>
          </p:cNvPr>
          <p:cNvPicPr>
            <a:picLocks noChangeAspect="1"/>
          </p:cNvPicPr>
          <p:nvPr/>
        </p:nvPicPr>
        <p:blipFill>
          <a:blip r:embed="rId3"/>
          <a:stretch>
            <a:fillRect/>
          </a:stretch>
        </p:blipFill>
        <p:spPr>
          <a:xfrm flipH="1">
            <a:off x="8821187" y="1837233"/>
            <a:ext cx="2424457" cy="3549284"/>
          </a:xfrm>
          <a:prstGeom prst="rect">
            <a:avLst/>
          </a:prstGeom>
        </p:spPr>
      </p:pic>
    </p:spTree>
    <p:extLst>
      <p:ext uri="{BB962C8B-B14F-4D97-AF65-F5344CB8AC3E}">
        <p14:creationId xmlns:p14="http://schemas.microsoft.com/office/powerpoint/2010/main" val="2429045626"/>
      </p:ext>
    </p:extLst>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d4d871b-4d63-4e1e-a11e-5b7b2f294877" xsi:nil="true"/>
    <lcf76f155ced4ddcb4097134ff3c332f xmlns="4d4d871b-4d63-4e1e-a11e-5b7b2f294877">
      <Terms xmlns="http://schemas.microsoft.com/office/infopath/2007/PartnerControls"/>
    </lcf76f155ced4ddcb4097134ff3c332f>
    <TaxCatchAll xmlns="0e392a4c-99e4-4ef2-82de-1d13386aced2" xsi:nil="true"/>
    <SharedWithUsers xmlns="0e392a4c-99e4-4ef2-82de-1d13386aced2">
      <UserInfo>
        <DisplayName>Jayme Burke</DisplayName>
        <AccountId>376</AccountId>
        <AccountType/>
      </UserInfo>
      <UserInfo>
        <DisplayName>Amisha Yadav</DisplayName>
        <AccountId>349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4361563B49564FA7ED9858997206E9" ma:contentTypeVersion="18" ma:contentTypeDescription="Create a new document." ma:contentTypeScope="" ma:versionID="4daa1a55e8f8af8fdc153bb6e1350873">
  <xsd:schema xmlns:xsd="http://www.w3.org/2001/XMLSchema" xmlns:xs="http://www.w3.org/2001/XMLSchema" xmlns:p="http://schemas.microsoft.com/office/2006/metadata/properties" xmlns:ns2="4d4d871b-4d63-4e1e-a11e-5b7b2f294877" xmlns:ns3="0e392a4c-99e4-4ef2-82de-1d13386aced2" targetNamespace="http://schemas.microsoft.com/office/2006/metadata/properties" ma:root="true" ma:fieldsID="f69ec07860137809daaa60576bf57ab7" ns2:_="" ns3:_="">
    <xsd:import namespace="4d4d871b-4d63-4e1e-a11e-5b7b2f294877"/>
    <xsd:import namespace="0e392a4c-99e4-4ef2-82de-1d13386ace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871b-4d63-4e1e-a11e-5b7b2f294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ce4e145-d30e-4f76-b33c-d251d93e5c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392a4c-99e4-4ef2-82de-1d13386ace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c1d8fd-d790-4607-a1d6-5293b546718e}" ma:internalName="TaxCatchAll" ma:showField="CatchAllData" ma:web="0e392a4c-99e4-4ef2-82de-1d13386ace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B77A0-8658-45E5-8D19-245595005394}">
  <ds:schemaRefs>
    <ds:schemaRef ds:uri="0e392a4c-99e4-4ef2-82de-1d13386aced2"/>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 ds:uri="http://purl.org/dc/elements/1.1/"/>
    <ds:schemaRef ds:uri="http://schemas.openxmlformats.org/package/2006/metadata/core-properties"/>
    <ds:schemaRef ds:uri="4d4d871b-4d63-4e1e-a11e-5b7b2f294877"/>
    <ds:schemaRef ds:uri="http://purl.org/dc/dcmitype/"/>
  </ds:schemaRefs>
</ds:datastoreItem>
</file>

<file path=customXml/itemProps2.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3.xml><?xml version="1.0" encoding="utf-8"?>
<ds:datastoreItem xmlns:ds="http://schemas.openxmlformats.org/officeDocument/2006/customXml" ds:itemID="{6BBAF338-50DC-44C2-9E52-5BB374097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871b-4d63-4e1e-a11e-5b7b2f294877"/>
    <ds:schemaRef ds:uri="0e392a4c-99e4-4ef2-82de-1d13386ac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2073</TotalTime>
  <Words>2905</Words>
  <Application>Microsoft Office PowerPoint</Application>
  <PresentationFormat>Widescreen</PresentationFormat>
  <Paragraphs>275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Corbel</vt:lpstr>
      <vt:lpstr>Segoe UI</vt:lpstr>
      <vt:lpstr>Symbol</vt:lpstr>
      <vt:lpstr>Wingdings</vt:lpstr>
      <vt:lpstr>Wingdings 2</vt:lpstr>
      <vt:lpstr>Banded</vt:lpstr>
      <vt:lpstr>Slide 1</vt:lpstr>
      <vt:lpstr>Playground Activity Leaders in Schools</vt:lpstr>
      <vt:lpstr> P</vt:lpstr>
      <vt:lpstr>Training Agenda</vt:lpstr>
      <vt:lpstr>Program Coordination and Support</vt:lpstr>
      <vt:lpstr>Student Leader Recruitment</vt:lpstr>
      <vt:lpstr>Student Leader Selection</vt:lpstr>
      <vt:lpstr>Student Leader Training</vt:lpstr>
      <vt:lpstr>Program Launch</vt:lpstr>
      <vt:lpstr> Program Implementation</vt:lpstr>
      <vt:lpstr> Sustaining the program</vt:lpstr>
      <vt:lpstr>Key Resources</vt:lpstr>
      <vt:lpstr>LPHAs can add their own logo</vt:lpstr>
    </vt:vector>
  </TitlesOfParts>
  <Company>Simcoe Muskoka District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PALS Facilitator Training Slides</dc:title>
  <dc:creator>Ross, Stephanie</dc:creator>
  <cp:lastModifiedBy>Amélie Casonato</cp:lastModifiedBy>
  <cp:revision>31</cp:revision>
  <cp:lastPrinted>2023-11-01T16:56:17Z</cp:lastPrinted>
  <dcterms:created xsi:type="dcterms:W3CDTF">2023-10-19T18:54:27Z</dcterms:created>
  <dcterms:modified xsi:type="dcterms:W3CDTF">2025-02-21T16:07:07Z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0x010100294361563B49564FA7ED9858997206E9</vt:lpwstr>
  </property>
  <property fmtid="{D5CDD505-2E9C-101B-9397-08002B2CF9AE}" pid="3" name="MediaServiceImageTags">
    <vt:lpwstr/>
  </property>
</Properties>
</file>